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6858000" cx="12192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Rubik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8EA358A-ACFF-4046-BD66-69C26D5A551F}">
  <a:tblStyle styleId="{68EA358A-ACFF-4046-BD66-69C26D5A551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fill>
          <a:solidFill>
            <a:srgbClr val="D0DEEF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0DEEF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5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7.xml"/><Relationship Id="rId44" Type="http://schemas.openxmlformats.org/officeDocument/2006/relationships/font" Target="fonts/Rubik-bold.fntdata"/><Relationship Id="rId21" Type="http://schemas.openxmlformats.org/officeDocument/2006/relationships/slide" Target="slides/slide16.xml"/><Relationship Id="rId43" Type="http://schemas.openxmlformats.org/officeDocument/2006/relationships/font" Target="fonts/Rubik-regular.fntdata"/><Relationship Id="rId24" Type="http://schemas.openxmlformats.org/officeDocument/2006/relationships/slide" Target="slides/slide19.xml"/><Relationship Id="rId46" Type="http://schemas.openxmlformats.org/officeDocument/2006/relationships/font" Target="fonts/Rubik-boldItalic.fntdata"/><Relationship Id="rId23" Type="http://schemas.openxmlformats.org/officeDocument/2006/relationships/slide" Target="slides/slide18.xml"/><Relationship Id="rId45" Type="http://schemas.openxmlformats.org/officeDocument/2006/relationships/font" Target="fonts/Rubik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interest.com/pin/318066792433700900/" TargetMode="External"/><Relationship Id="rId3" Type="http://schemas.openxmlformats.org/officeDocument/2006/relationships/hyperlink" Target="https://www.pinterest.com/pin/336503403408343375/" TargetMode="External"/><Relationship Id="rId4" Type="http://schemas.openxmlformats.org/officeDocument/2006/relationships/hyperlink" Target="https://www.pinterest.com/pin/293296994480033558/" TargetMode="External"/><Relationship Id="rId9" Type="http://schemas.openxmlformats.org/officeDocument/2006/relationships/hyperlink" Target="https://www.freepik.com/free-vector/abstract-artificial-intelligence-background_2741942.htm#page=3&amp;query=future+education&amp;position=2" TargetMode="External"/><Relationship Id="rId5" Type="http://schemas.openxmlformats.org/officeDocument/2006/relationships/hyperlink" Target="https://www.pinterest.com/pin/834854849656368761/" TargetMode="External"/><Relationship Id="rId6" Type="http://schemas.openxmlformats.org/officeDocument/2006/relationships/hyperlink" Target="https://www.pinterest.com/pin/804596289661744218/" TargetMode="External"/><Relationship Id="rId7" Type="http://schemas.openxmlformats.org/officeDocument/2006/relationships/hyperlink" Target="https://www.pinterest.com/pin/863846772245915715/" TargetMode="External"/><Relationship Id="rId8" Type="http://schemas.openxmlformats.org/officeDocument/2006/relationships/hyperlink" Target="https://www.pinterest.com/pin/172403491972239545/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08b67bc40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708b67bc4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08b67bc4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g708b67bc40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08b67bc40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g708b67bc40_0_1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08b67bc40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g708b67bc40_0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08b67bc40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g708b67bc40_0_1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08b67bc40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g708b67bc40_0_2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08b67bc40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6" name="Google Shape;266;g708b67bc40_0_3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08b67bc40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0" name="Google Shape;280;g708b67bc40_0_2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08b67bc40_0_3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708b67bc40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708b67bc40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g708b67bc40_0_4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5" name="Google Shape;33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08b67bc40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708b67bc4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08b67bc40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g708b67bc40_0_4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08b67bc40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3" name="Google Shape;353;g708b67bc40_0_4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08b67bc40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0" name="Google Shape;360;g708b67bc40_0_4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08b67bc40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iw-IL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פעולות</a:t>
            </a:r>
            <a:endParaRPr b="1"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iw-IL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אקוסיסטם</a:t>
            </a:r>
            <a:endParaRPr b="1"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ימי פיתוח מקצועי למפקחים ומדריכים 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פיתוח צוות הדרכה מקרב אנשי המחוז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המשגה של כלים לשימוש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הרצאות TED  בנושא פמ"ע שיועברו על ידי המפקחים ויצולמו להפצה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הנחיית המנחים 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פרס מנהל המחוז : 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 "בתי ספר נחשוני פמ"ע" – ועדה בראשות רות.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 מפקחים ומדריכים נחשוני פמ"ע – וועדת פמ"ע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יצירת קריטריונים עפי מודל הבשלות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הנחיית מפקחים ומדריכים בתהליכים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286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ליווי מפקחי ביה"ס "מאדום לירוק" 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מגזין פמ"ע 2030  "הכל קורא בדרום"  (שם זמני)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שימוש בחומרים/ידע/כלים מתוך הקיים במחוז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2" name="Google Shape;382;g708b67bc40_0_4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708b67bc40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iw-IL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פעולות</a:t>
            </a:r>
            <a:endParaRPr b="1"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iw-IL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אקוסיסטם</a:t>
            </a:r>
            <a:endParaRPr b="1" sz="2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ימי פיתוח מקצועי למפקחים ומדריכים 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פיתוח צוות הדרכה מקרב אנשי המחוז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המשגה של כלים לשימוש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הרצאות TED  בנושא פמ"ע שיועברו על ידי המפקחים ויצולמו להפצה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הנחיית המנחים 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פרס מנהל המחוז : 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1. "בתי ספר נחשוני פמ"ע" – ועדה בראשות רות.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2. מפקחים ומדריכים נחשוני פמ"ע – וועדת פמ"ע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יצירת קריטריונים עפי מודל הבשלות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429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הנחיית מפקחים ומדריכים בתהליכים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28600" lvl="0" marL="3429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ליווי מפקחי ביה"ס "מאדום לירוק" 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מגזין פמ"ע 2030  "הכל קורא בדרום"  (שם זמני)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שימוש בחומרים/ידע/כלים מתוך הקיים במחוז</a:t>
            </a:r>
            <a:endParaRPr sz="24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6" name="Google Shape;406;g708b67bc40_0_5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6" name="Google Shape;42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0" name="Google Shape;44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5" name="Google Shape;45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5" name="Google Shape;46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708b67bc40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5" name="Google Shape;475;g708b67bc40_0_5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https://www.pinterest.com/pin/318066792433700900/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https://www.pinterest.com/pin/336503403408343375/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https://www.pinterest.com/pin/293296994480033558/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https://www.pinterest.com/pin/834854849656368761/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https://www.pinterest.com/pin/804596289661744218/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https://www.pinterest.com/pin/863846772245915715/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8"/>
              </a:rPr>
              <a:t>https://www.pinterest.com/pin/172403491972239545/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w-IL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https://www.freepik.com/free-vector/abstract-artificial-intelligence-background_2741942.htm#page=3&amp;query=future+education&amp;position=2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708b67bc40_0_5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708b67bc40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708b67bc40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3" name="Google Shape;493;g708b67bc40_0_5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708b67bc40_0_6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g708b67bc40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1" name="Google Shape;51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08b67bc40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g708b67bc40_0_4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08b67bc40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708b67bc4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08b67bc40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708b67bc4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08b67bc40_0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708b67bc4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iw-I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עקרונות הפעולה של פמ"ע: 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1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1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b="1"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פרסונליות -</a:t>
            </a:r>
            <a:r>
              <a:rPr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התאמת תכנים, מוצרים ושרותים לצרכים הייחודיים של הפרט.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1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b="1"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שיתופיות </a:t>
            </a:r>
            <a:r>
              <a:rPr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תהליך בו שתי ישויות או יותר פועלות יחדיו כדי לממש או להשיג יעד משותף בהצלחה.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1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b="1"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אי-פורמליות </a:t>
            </a:r>
            <a:r>
              <a:rPr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אירועים וחוויות למידה בכל עת ומקום, במרחבי החיים השונים שאינם מתוחמים במסגרות למידה פורמלית ומשפיעים על הלומד לאורך זמן.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1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b="1"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גלוקליות </a:t>
            </a:r>
            <a:r>
              <a:rPr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פיתוח זהויות ותודעה גלובלית ולוקלית ויצירת איזון ביניהן כדי לפעול ולשגשג בו זמנית במרחב העולמי והמקומי.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1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b="1"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תמורתיות</a:t>
            </a:r>
            <a:r>
              <a:rPr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- יכולת ארגונית ואישית לפעול, לשגשג ולשמר את הרלוונטיות בעידן של מציאות מורכבת המשתנה באופן מואץ.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1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b="1"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תכלול של זהות וייעוד אישי </a:t>
            </a:r>
            <a:r>
              <a:rPr lang="iw-IL" sz="19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יצירת משמעות אישית, תחושת תכלית וגיבוש עצמי שלם במציאות של תמורות מואצות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4140" lvl="0" marL="228600" rtl="1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None/>
            </a:pPr>
            <a:r>
              <a:t/>
            </a:r>
            <a:endParaRPr sz="19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שקופית כותרת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כותרת וטקסט אנכי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כותרת אנכית וטקסט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כותרת ותוכן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כותרת מקטע עליונה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שני תכנים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השוואה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כותרת בלבד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ריק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תוכן עם כיתוב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תמונה עם כיתוב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23.jpg"/><Relationship Id="rId7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Relationship Id="rId6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28.jpg"/><Relationship Id="rId5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34.jpg"/><Relationship Id="rId6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Relationship Id="rId4" Type="http://schemas.openxmlformats.org/officeDocument/2006/relationships/image" Target="../media/image33.png"/><Relationship Id="rId5" Type="http://schemas.openxmlformats.org/officeDocument/2006/relationships/image" Target="../media/image39.jpg"/><Relationship Id="rId6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Relationship Id="rId4" Type="http://schemas.openxmlformats.org/officeDocument/2006/relationships/image" Target="../media/image3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13" Type="http://schemas.openxmlformats.org/officeDocument/2006/relationships/image" Target="../media/image1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gif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5" Type="http://schemas.openxmlformats.org/officeDocument/2006/relationships/image" Target="../media/image10.gif"/><Relationship Id="rId14" Type="http://schemas.openxmlformats.org/officeDocument/2006/relationships/image" Target="../media/image16.png"/><Relationship Id="rId16" Type="http://schemas.openxmlformats.org/officeDocument/2006/relationships/image" Target="../media/image7.gif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g"/><Relationship Id="rId4" Type="http://schemas.openxmlformats.org/officeDocument/2006/relationships/image" Target="../media/image4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5" y="28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979626" y="-323850"/>
            <a:ext cx="9726474" cy="604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/>
          <p:nvPr/>
        </p:nvSpPr>
        <p:spPr>
          <a:xfrm>
            <a:off x="9448800" y="857250"/>
            <a:ext cx="723900" cy="762000"/>
          </a:xfrm>
          <a:prstGeom prst="ellipse">
            <a:avLst/>
          </a:prstGeom>
          <a:gradFill>
            <a:gsLst>
              <a:gs pos="0">
                <a:srgbClr val="03D0C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תוצאת תמונה עבור פדגוגיה מוטת עתיד" id="186" name="Google Shape;18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47700" y="2628900"/>
            <a:ext cx="431074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767880" y="0"/>
            <a:ext cx="44612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680375" y="7026250"/>
            <a:ext cx="428625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52551" y="7925276"/>
            <a:ext cx="1923573" cy="192357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/>
          <p:nvPr/>
        </p:nvSpPr>
        <p:spPr>
          <a:xfrm>
            <a:off x="8474475" y="2047800"/>
            <a:ext cx="2617200" cy="40545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03D0C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 b="59486" l="83156" r="0" t="0"/>
          <a:stretch/>
        </p:blipFill>
        <p:spPr>
          <a:xfrm>
            <a:off x="9067800" y="-323850"/>
            <a:ext cx="1638300" cy="24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 txBox="1"/>
          <p:nvPr/>
        </p:nvSpPr>
        <p:spPr>
          <a:xfrm>
            <a:off x="3791100" y="3192113"/>
            <a:ext cx="38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פרסונליות</a:t>
            </a:r>
            <a:endParaRPr b="1" i="0" sz="4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1771800" y="4045463"/>
            <a:ext cx="61149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03D0CD"/>
                </a:solidFill>
                <a:latin typeface="Rubik"/>
                <a:ea typeface="Rubik"/>
                <a:cs typeface="Rubik"/>
                <a:sym typeface="Rubik"/>
              </a:rPr>
              <a:t>התאמת תכנים, מוצרים ושירותים לצרכים הייחודיים של הפרט.</a:t>
            </a:r>
            <a:endParaRPr b="1" i="0" sz="3000" u="none" cap="none" strike="noStrike">
              <a:solidFill>
                <a:srgbClr val="03D0CD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/>
          <p:nvPr/>
        </p:nvSpPr>
        <p:spPr>
          <a:xfrm>
            <a:off x="7905750" y="1485900"/>
            <a:ext cx="723900" cy="762000"/>
          </a:xfrm>
          <a:prstGeom prst="ellipse">
            <a:avLst/>
          </a:prstGeom>
          <a:gradFill>
            <a:gsLst>
              <a:gs pos="0">
                <a:srgbClr val="6D9EEB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 rotWithShape="1">
          <a:blip r:embed="rId3">
            <a:alphaModFix/>
          </a:blip>
          <a:srcRect b="48379" l="65530" r="16645" t="0"/>
          <a:stretch/>
        </p:blipFill>
        <p:spPr>
          <a:xfrm>
            <a:off x="7353300" y="-323850"/>
            <a:ext cx="1733550" cy="3119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וצאת תמונה עבור פדגוגיה מוטת עתיד" id="200" name="Google Shape;20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85325" y="2620050"/>
            <a:ext cx="431074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767880" y="0"/>
            <a:ext cx="44612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680375" y="7026250"/>
            <a:ext cx="42862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/>
          <p:nvPr/>
        </p:nvSpPr>
        <p:spPr>
          <a:xfrm>
            <a:off x="6400800" y="0"/>
            <a:ext cx="1428900" cy="117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>
            <a:off x="6114900" y="0"/>
            <a:ext cx="1428900" cy="144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8991600" y="0"/>
            <a:ext cx="1428900" cy="140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3"/>
          <p:cNvSpPr/>
          <p:nvPr/>
        </p:nvSpPr>
        <p:spPr>
          <a:xfrm>
            <a:off x="6000600" y="2019300"/>
            <a:ext cx="1428900" cy="161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3"/>
          <p:cNvSpPr/>
          <p:nvPr/>
        </p:nvSpPr>
        <p:spPr>
          <a:xfrm>
            <a:off x="5924400" y="2247900"/>
            <a:ext cx="1428900" cy="161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3"/>
          <p:cNvSpPr/>
          <p:nvPr/>
        </p:nvSpPr>
        <p:spPr>
          <a:xfrm rot="-1117280">
            <a:off x="6179791" y="1904942"/>
            <a:ext cx="1429009" cy="1617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3"/>
          <p:cNvSpPr/>
          <p:nvPr/>
        </p:nvSpPr>
        <p:spPr>
          <a:xfrm>
            <a:off x="6267300" y="2620050"/>
            <a:ext cx="1428900" cy="161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3"/>
          <p:cNvSpPr/>
          <p:nvPr/>
        </p:nvSpPr>
        <p:spPr>
          <a:xfrm rot="-3178712">
            <a:off x="6706125" y="2417092"/>
            <a:ext cx="1428965" cy="16176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3"/>
          <p:cNvSpPr/>
          <p:nvPr/>
        </p:nvSpPr>
        <p:spPr>
          <a:xfrm>
            <a:off x="7158450" y="2795373"/>
            <a:ext cx="2218500" cy="30837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6D9EEB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2857650" y="2795363"/>
            <a:ext cx="38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שיתופיות</a:t>
            </a:r>
            <a:endParaRPr b="1" i="0" sz="4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838350" y="3648713"/>
            <a:ext cx="61149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marR="0" rtl="1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6D9EEB"/>
                </a:solidFill>
                <a:latin typeface="Rubik"/>
                <a:ea typeface="Rubik"/>
                <a:cs typeface="Rubik"/>
                <a:sym typeface="Rubik"/>
              </a:rPr>
              <a:t>תהליך בו שתי ישויות או יותר פועלות יחדיו כדי לממש או להשיג יעד משותף בהצלחה.</a:t>
            </a:r>
            <a:endParaRPr b="0" i="0" sz="2800" u="none" cap="none" strike="noStrike">
              <a:solidFill>
                <a:srgbClr val="6D9EE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6D9EEB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14" name="Google Shape;214;p23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979626" y="-323850"/>
            <a:ext cx="9726474" cy="604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/>
          <p:nvPr/>
        </p:nvSpPr>
        <p:spPr>
          <a:xfrm>
            <a:off x="209549" y="3648725"/>
            <a:ext cx="58206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marR="0" rtl="1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93C47D"/>
                </a:solidFill>
                <a:latin typeface="Rubik"/>
                <a:ea typeface="Rubik"/>
                <a:cs typeface="Rubik"/>
                <a:sym typeface="Rubik"/>
              </a:rPr>
              <a:t>אירועים וחוויות למידה בכל עת ומקום, במרחבי החיים השונים שאינם מתוחמים במסגרות למידה פורמלית ומשפיעים על הלומד לאורך זמן.</a:t>
            </a:r>
            <a:endParaRPr b="1" i="0" sz="3000" u="none" cap="none" strike="noStrike">
              <a:solidFill>
                <a:srgbClr val="93C47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0" name="Google Shape;220;p24"/>
          <p:cNvSpPr/>
          <p:nvPr/>
        </p:nvSpPr>
        <p:spPr>
          <a:xfrm>
            <a:off x="6335600" y="4998795"/>
            <a:ext cx="1512900" cy="18591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B6D7A8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4"/>
          <p:cNvSpPr/>
          <p:nvPr/>
        </p:nvSpPr>
        <p:spPr>
          <a:xfrm>
            <a:off x="6641700" y="2771700"/>
            <a:ext cx="1118400" cy="1177200"/>
          </a:xfrm>
          <a:prstGeom prst="ellipse">
            <a:avLst/>
          </a:prstGeom>
          <a:gradFill>
            <a:gsLst>
              <a:gs pos="0">
                <a:srgbClr val="B6D7A8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24"/>
          <p:cNvPicPr preferRelativeResize="0"/>
          <p:nvPr/>
        </p:nvPicPr>
        <p:blipFill rotWithShape="1">
          <a:blip r:embed="rId3">
            <a:alphaModFix/>
          </a:blip>
          <a:srcRect b="0" l="52014" r="23429" t="0"/>
          <a:stretch/>
        </p:blipFill>
        <p:spPr>
          <a:xfrm>
            <a:off x="6038850" y="-323850"/>
            <a:ext cx="2388312" cy="604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/>
          <p:nvPr/>
        </p:nvSpPr>
        <p:spPr>
          <a:xfrm>
            <a:off x="7858125" y="0"/>
            <a:ext cx="781200" cy="16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7410450" y="1100725"/>
            <a:ext cx="1800300" cy="168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5062500" y="1253125"/>
            <a:ext cx="1800300" cy="168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/>
          <p:nvPr/>
        </p:nvSpPr>
        <p:spPr>
          <a:xfrm>
            <a:off x="5829300" y="2939125"/>
            <a:ext cx="266700" cy="168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4"/>
          <p:cNvSpPr/>
          <p:nvPr/>
        </p:nvSpPr>
        <p:spPr>
          <a:xfrm>
            <a:off x="6143625" y="3128175"/>
            <a:ext cx="531300" cy="1177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4"/>
          <p:cNvSpPr/>
          <p:nvPr/>
        </p:nvSpPr>
        <p:spPr>
          <a:xfrm rot="-2027207">
            <a:off x="6292071" y="2807542"/>
            <a:ext cx="542165" cy="3087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1934488" y="2795363"/>
            <a:ext cx="38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אי - פורמליות</a:t>
            </a:r>
            <a:endParaRPr b="1" i="0" sz="4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30" name="Google Shape;230;p24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979626" y="-323850"/>
            <a:ext cx="9726474" cy="604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/>
          <p:nvPr/>
        </p:nvSpPr>
        <p:spPr>
          <a:xfrm>
            <a:off x="5196025" y="2400300"/>
            <a:ext cx="901200" cy="948600"/>
          </a:xfrm>
          <a:prstGeom prst="ellipse">
            <a:avLst/>
          </a:prstGeom>
          <a:gradFill>
            <a:gsLst>
              <a:gs pos="0">
                <a:srgbClr val="F9CB9C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 rotWithShape="1">
          <a:blip r:embed="rId3">
            <a:alphaModFix/>
          </a:blip>
          <a:srcRect b="29323" l="37628" r="41786" t="0"/>
          <a:stretch/>
        </p:blipFill>
        <p:spPr>
          <a:xfrm>
            <a:off x="4639500" y="-323850"/>
            <a:ext cx="2002200" cy="427080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 txBox="1"/>
          <p:nvPr/>
        </p:nvSpPr>
        <p:spPr>
          <a:xfrm>
            <a:off x="7994638" y="3157313"/>
            <a:ext cx="38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גלוקליות</a:t>
            </a:r>
            <a:endParaRPr b="1" i="0" sz="4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6858000" y="4010675"/>
            <a:ext cx="52323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marR="0" rtl="1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F6B26B"/>
                </a:solidFill>
                <a:latin typeface="Rubik"/>
                <a:ea typeface="Rubik"/>
                <a:cs typeface="Rubik"/>
                <a:sym typeface="Rubik"/>
              </a:rPr>
              <a:t>פיתוח זהויות ותודעה גלובלית ולוקלית ויצירת איזון ביניהן כדי לפעול ולשגשג בו זמנית במרחב העולמי והמקומי.</a:t>
            </a:r>
            <a:endParaRPr b="1" i="0" sz="3000" u="none" cap="none" strike="noStrike">
              <a:solidFill>
                <a:srgbClr val="F6B26B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228600" marR="0" rtl="1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6B26B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9" name="Google Shape;239;p25"/>
          <p:cNvSpPr/>
          <p:nvPr/>
        </p:nvSpPr>
        <p:spPr>
          <a:xfrm>
            <a:off x="3695700" y="0"/>
            <a:ext cx="1500300" cy="212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5"/>
          <p:cNvSpPr/>
          <p:nvPr/>
        </p:nvSpPr>
        <p:spPr>
          <a:xfrm rot="-2475048">
            <a:off x="4004260" y="3330207"/>
            <a:ext cx="1200305" cy="1242106"/>
          </a:xfrm>
          <a:prstGeom prst="flowChartOnlineStorag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550290" y="4010675"/>
            <a:ext cx="2053200" cy="28473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F9CB9C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5"/>
          <p:cNvSpPr/>
          <p:nvPr/>
        </p:nvSpPr>
        <p:spPr>
          <a:xfrm rot="4607094">
            <a:off x="6482198" y="2425608"/>
            <a:ext cx="619403" cy="6276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5"/>
          <p:cNvSpPr/>
          <p:nvPr/>
        </p:nvSpPr>
        <p:spPr>
          <a:xfrm rot="-677289">
            <a:off x="5996872" y="3689277"/>
            <a:ext cx="619178" cy="32394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5"/>
          <p:cNvSpPr/>
          <p:nvPr/>
        </p:nvSpPr>
        <p:spPr>
          <a:xfrm rot="-3917098">
            <a:off x="5786396" y="3299518"/>
            <a:ext cx="619222" cy="32403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5"/>
          <p:cNvSpPr/>
          <p:nvPr/>
        </p:nvSpPr>
        <p:spPr>
          <a:xfrm rot="-4460439">
            <a:off x="5972144" y="2814038"/>
            <a:ext cx="619078" cy="32406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5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979626" y="-323850"/>
            <a:ext cx="9726474" cy="604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/>
          <p:nvPr/>
        </p:nvSpPr>
        <p:spPr>
          <a:xfrm>
            <a:off x="4049875" y="3861450"/>
            <a:ext cx="901200" cy="948600"/>
          </a:xfrm>
          <a:prstGeom prst="ellipse">
            <a:avLst/>
          </a:prstGeom>
          <a:gradFill>
            <a:gsLst>
              <a:gs pos="0">
                <a:srgbClr val="D5A6B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6"/>
          <p:cNvSpPr txBox="1"/>
          <p:nvPr>
            <p:ph idx="1" type="body"/>
          </p:nvPr>
        </p:nvSpPr>
        <p:spPr>
          <a:xfrm>
            <a:off x="5405571" y="6948978"/>
            <a:ext cx="6786300" cy="42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1960"/>
              <a:t>תמורתיות</a:t>
            </a:r>
            <a:r>
              <a:rPr lang="iw-IL" sz="1960"/>
              <a:t> - </a:t>
            </a:r>
            <a:endParaRPr sz="1960"/>
          </a:p>
        </p:txBody>
      </p:sp>
      <p:sp>
        <p:nvSpPr>
          <p:cNvPr id="253" name="Google Shape;253;p26"/>
          <p:cNvSpPr/>
          <p:nvPr/>
        </p:nvSpPr>
        <p:spPr>
          <a:xfrm>
            <a:off x="3724075" y="5298900"/>
            <a:ext cx="1552800" cy="15591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D5A6B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6"/>
          <p:cNvPicPr preferRelativeResize="0"/>
          <p:nvPr/>
        </p:nvPicPr>
        <p:blipFill rotWithShape="1">
          <a:blip r:embed="rId3">
            <a:alphaModFix/>
          </a:blip>
          <a:srcRect b="4754" l="26893" r="54495" t="5357"/>
          <a:stretch/>
        </p:blipFill>
        <p:spPr>
          <a:xfrm>
            <a:off x="3595350" y="0"/>
            <a:ext cx="1810224" cy="543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7519113" y="1667363"/>
            <a:ext cx="38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תמורתיות</a:t>
            </a:r>
            <a:endParaRPr b="1" i="0" sz="4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6382475" y="2520725"/>
            <a:ext cx="52323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C27BA0"/>
                </a:solidFill>
                <a:latin typeface="Rubik"/>
                <a:ea typeface="Rubik"/>
                <a:cs typeface="Rubik"/>
                <a:sym typeface="Rubik"/>
              </a:rPr>
              <a:t>יכולת ארגונית ואישית לפעול, לשגשג ולשמר את הרלוונטיות בעידן של מציאות מורכבת המשתנה באופן מואץ.</a:t>
            </a:r>
            <a:endParaRPr b="1" i="0" sz="3000" u="none" cap="none" strike="noStrike">
              <a:solidFill>
                <a:srgbClr val="C27BA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228600" marR="0" rtl="1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C27BA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3339175" y="359275"/>
            <a:ext cx="972300" cy="265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>
            <a:off x="2916500" y="1511075"/>
            <a:ext cx="972300" cy="265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3444850" y="1574475"/>
            <a:ext cx="972300" cy="1559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5051050" y="1244525"/>
            <a:ext cx="972300" cy="1559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4649488" y="2227275"/>
            <a:ext cx="972300" cy="1559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4860813" y="2470325"/>
            <a:ext cx="972300" cy="1559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26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979626" y="-323850"/>
            <a:ext cx="9726474" cy="604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"/>
          <p:cNvSpPr/>
          <p:nvPr/>
        </p:nvSpPr>
        <p:spPr>
          <a:xfrm>
            <a:off x="2043425" y="2985150"/>
            <a:ext cx="1118400" cy="1177200"/>
          </a:xfrm>
          <a:prstGeom prst="ellipse">
            <a:avLst/>
          </a:prstGeom>
          <a:gradFill>
            <a:gsLst>
              <a:gs pos="0">
                <a:srgbClr val="FFE599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1421550" y="4934475"/>
            <a:ext cx="2173800" cy="19236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FFE599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27"/>
          <p:cNvPicPr preferRelativeResize="0"/>
          <p:nvPr/>
        </p:nvPicPr>
        <p:blipFill rotWithShape="1">
          <a:blip r:embed="rId3">
            <a:alphaModFix/>
          </a:blip>
          <a:srcRect b="0" l="0" r="72155" t="5356"/>
          <a:stretch/>
        </p:blipFill>
        <p:spPr>
          <a:xfrm>
            <a:off x="979625" y="0"/>
            <a:ext cx="2708274" cy="571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/>
          <p:cNvSpPr/>
          <p:nvPr/>
        </p:nvSpPr>
        <p:spPr>
          <a:xfrm>
            <a:off x="2842525" y="-532975"/>
            <a:ext cx="4026000" cy="4157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2942525" y="2264875"/>
            <a:ext cx="331800" cy="420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 rot="-2541130">
            <a:off x="3013661" y="2678079"/>
            <a:ext cx="353577" cy="75237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461650" y="2784000"/>
            <a:ext cx="331800" cy="420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4219175" y="1667375"/>
            <a:ext cx="7395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תכלול של זהות וייעוד אישי</a:t>
            </a:r>
            <a:endParaRPr b="1" i="0" sz="4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6" name="Google Shape;276;p27"/>
          <p:cNvSpPr txBox="1"/>
          <p:nvPr/>
        </p:nvSpPr>
        <p:spPr>
          <a:xfrm>
            <a:off x="6382475" y="2520725"/>
            <a:ext cx="52323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F1C232"/>
                </a:solidFill>
                <a:latin typeface="Rubik"/>
                <a:ea typeface="Rubik"/>
                <a:cs typeface="Rubik"/>
                <a:sym typeface="Rubik"/>
              </a:rPr>
              <a:t>יצירת משמעות אישית, תחושת תכלית וגיבוש עצמי שלם במציאות של תמורות מואצות</a:t>
            </a:r>
            <a:endParaRPr b="1" i="0" sz="3000" u="none" cap="none" strike="noStrike">
              <a:solidFill>
                <a:srgbClr val="F1C23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77" name="Google Shape;277;p27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979626" y="-323850"/>
            <a:ext cx="9726474" cy="604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/>
          <p:nvPr/>
        </p:nvSpPr>
        <p:spPr>
          <a:xfrm>
            <a:off x="8474475" y="2047800"/>
            <a:ext cx="2617200" cy="40545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03D0C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7158450" y="2795373"/>
            <a:ext cx="2218500" cy="30837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6D9EEB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6444450" y="4934475"/>
            <a:ext cx="1512900" cy="19236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B6D7A8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8"/>
          <p:cNvSpPr/>
          <p:nvPr/>
        </p:nvSpPr>
        <p:spPr>
          <a:xfrm>
            <a:off x="4550290" y="4010675"/>
            <a:ext cx="2053200" cy="28473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F9CB9C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8"/>
          <p:cNvSpPr/>
          <p:nvPr/>
        </p:nvSpPr>
        <p:spPr>
          <a:xfrm>
            <a:off x="3724075" y="5298900"/>
            <a:ext cx="1552800" cy="15591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D5A6B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>
            <a:off x="1421550" y="4934475"/>
            <a:ext cx="2173800" cy="19236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FFE599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5196025" y="2400300"/>
            <a:ext cx="901200" cy="948600"/>
          </a:xfrm>
          <a:prstGeom prst="ellipse">
            <a:avLst/>
          </a:prstGeom>
          <a:gradFill>
            <a:gsLst>
              <a:gs pos="0">
                <a:srgbClr val="F9CB9C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8"/>
          <p:cNvSpPr/>
          <p:nvPr/>
        </p:nvSpPr>
        <p:spPr>
          <a:xfrm>
            <a:off x="4049875" y="3861450"/>
            <a:ext cx="901200" cy="948600"/>
          </a:xfrm>
          <a:prstGeom prst="ellipse">
            <a:avLst/>
          </a:prstGeom>
          <a:gradFill>
            <a:gsLst>
              <a:gs pos="0">
                <a:srgbClr val="D5A6B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8"/>
          <p:cNvSpPr/>
          <p:nvPr/>
        </p:nvSpPr>
        <p:spPr>
          <a:xfrm>
            <a:off x="2043425" y="2985150"/>
            <a:ext cx="1118400" cy="1177200"/>
          </a:xfrm>
          <a:prstGeom prst="ellipse">
            <a:avLst/>
          </a:prstGeom>
          <a:gradFill>
            <a:gsLst>
              <a:gs pos="0">
                <a:srgbClr val="FFE599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8"/>
          <p:cNvSpPr/>
          <p:nvPr/>
        </p:nvSpPr>
        <p:spPr>
          <a:xfrm>
            <a:off x="9448800" y="857250"/>
            <a:ext cx="723900" cy="762000"/>
          </a:xfrm>
          <a:prstGeom prst="ellipse">
            <a:avLst/>
          </a:prstGeom>
          <a:gradFill>
            <a:gsLst>
              <a:gs pos="0">
                <a:srgbClr val="03D0C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7981950" y="1485900"/>
            <a:ext cx="723900" cy="762000"/>
          </a:xfrm>
          <a:prstGeom prst="ellipse">
            <a:avLst/>
          </a:prstGeom>
          <a:gradFill>
            <a:gsLst>
              <a:gs pos="0">
                <a:srgbClr val="6D9EEB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6641700" y="2771700"/>
            <a:ext cx="1118400" cy="1177200"/>
          </a:xfrm>
          <a:prstGeom prst="ellipse">
            <a:avLst/>
          </a:prstGeom>
          <a:gradFill>
            <a:gsLst>
              <a:gs pos="0">
                <a:srgbClr val="B6D7A8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 txBox="1"/>
          <p:nvPr/>
        </p:nvSpPr>
        <p:spPr>
          <a:xfrm>
            <a:off x="9286800" y="4162350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פרסונליות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5" name="Google Shape;295;p28"/>
          <p:cNvSpPr txBox="1"/>
          <p:nvPr/>
        </p:nvSpPr>
        <p:spPr>
          <a:xfrm>
            <a:off x="7743750" y="5005325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שיתופיות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6381750" y="6346100"/>
            <a:ext cx="1638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אי - פורמליות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5069400" y="5333375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גלוקליות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3900313" y="6346100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תמורתיות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9" name="Google Shape;299;p28"/>
          <p:cNvSpPr txBox="1"/>
          <p:nvPr/>
        </p:nvSpPr>
        <p:spPr>
          <a:xfrm>
            <a:off x="1810313" y="6346100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תכלול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00" name="Google Shape;30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626" y="-323850"/>
            <a:ext cx="9726474" cy="604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5625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227681" y="-1196700"/>
            <a:ext cx="6060311" cy="60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9"/>
          <p:cNvSpPr/>
          <p:nvPr/>
        </p:nvSpPr>
        <p:spPr>
          <a:xfrm flipH="1" rot="-9968338">
            <a:off x="7198076" y="-4073442"/>
            <a:ext cx="2617214" cy="405439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03D0C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9"/>
          <p:cNvSpPr/>
          <p:nvPr/>
        </p:nvSpPr>
        <p:spPr>
          <a:xfrm flipH="1" rot="-9882613">
            <a:off x="5882165" y="-3850223"/>
            <a:ext cx="2218422" cy="3083684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6D9EEB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9"/>
          <p:cNvSpPr/>
          <p:nvPr/>
        </p:nvSpPr>
        <p:spPr>
          <a:xfrm flipH="1" rot="10800000">
            <a:off x="5168100" y="-4829250"/>
            <a:ext cx="1512900" cy="19236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B6D7A8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9"/>
          <p:cNvSpPr/>
          <p:nvPr/>
        </p:nvSpPr>
        <p:spPr>
          <a:xfrm flipH="1" rot="10800000">
            <a:off x="3273950" y="-5323250"/>
            <a:ext cx="2053200" cy="33414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F9CB9C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9"/>
          <p:cNvSpPr/>
          <p:nvPr/>
        </p:nvSpPr>
        <p:spPr>
          <a:xfrm flipH="1" rot="9593069">
            <a:off x="3019203" y="-3868655"/>
            <a:ext cx="1552714" cy="155907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D5A6B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/>
          <p:nvPr/>
        </p:nvSpPr>
        <p:spPr>
          <a:xfrm flipH="1" rot="7635344">
            <a:off x="1992981" y="-3199787"/>
            <a:ext cx="2174029" cy="1923764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FFE599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6950" y="5043650"/>
            <a:ext cx="1781402" cy="178140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9"/>
          <p:cNvSpPr txBox="1"/>
          <p:nvPr/>
        </p:nvSpPr>
        <p:spPr>
          <a:xfrm>
            <a:off x="7868050" y="2541222"/>
            <a:ext cx="27192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03D0CD"/>
                </a:solidFill>
                <a:latin typeface="Rubik"/>
                <a:ea typeface="Rubik"/>
                <a:cs typeface="Rubik"/>
                <a:sym typeface="Rubik"/>
              </a:rPr>
              <a:t>פרסונליות</a:t>
            </a:r>
            <a:endParaRPr b="1" i="0" sz="3000" u="none" cap="none" strike="noStrike">
              <a:solidFill>
                <a:srgbClr val="03D0C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5" name="Google Shape;315;p29"/>
          <p:cNvSpPr txBox="1"/>
          <p:nvPr/>
        </p:nvSpPr>
        <p:spPr>
          <a:xfrm>
            <a:off x="7973650" y="2001811"/>
            <a:ext cx="25080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6FA8DC"/>
                </a:solidFill>
                <a:latin typeface="Rubik"/>
                <a:ea typeface="Rubik"/>
                <a:cs typeface="Rubik"/>
                <a:sym typeface="Rubik"/>
              </a:rPr>
              <a:t>שיתופיות</a:t>
            </a:r>
            <a:endParaRPr b="1" i="0" sz="3000" u="none" cap="none" strike="noStrike">
              <a:solidFill>
                <a:srgbClr val="6FA8DC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6" name="Google Shape;316;p29"/>
          <p:cNvSpPr txBox="1"/>
          <p:nvPr/>
        </p:nvSpPr>
        <p:spPr>
          <a:xfrm>
            <a:off x="7437100" y="1462400"/>
            <a:ext cx="35811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93C47D"/>
                </a:solidFill>
                <a:latin typeface="Rubik"/>
                <a:ea typeface="Rubik"/>
                <a:cs typeface="Rubik"/>
                <a:sym typeface="Rubik"/>
              </a:rPr>
              <a:t>אי - פורמליות</a:t>
            </a:r>
            <a:endParaRPr b="1" i="0" sz="3000" u="none" cap="none" strike="noStrike">
              <a:solidFill>
                <a:srgbClr val="93C47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7" name="Google Shape;317;p29"/>
          <p:cNvSpPr txBox="1"/>
          <p:nvPr/>
        </p:nvSpPr>
        <p:spPr>
          <a:xfrm>
            <a:off x="8018050" y="3080633"/>
            <a:ext cx="24192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F6B26B"/>
                </a:solidFill>
                <a:latin typeface="Rubik"/>
                <a:ea typeface="Rubik"/>
                <a:cs typeface="Rubik"/>
                <a:sym typeface="Rubik"/>
              </a:rPr>
              <a:t>גלוקליות</a:t>
            </a:r>
            <a:endParaRPr b="1" i="0" sz="3000" u="none" cap="none" strike="noStrike">
              <a:solidFill>
                <a:srgbClr val="F6B26B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8" name="Google Shape;318;p29"/>
          <p:cNvSpPr txBox="1"/>
          <p:nvPr/>
        </p:nvSpPr>
        <p:spPr>
          <a:xfrm>
            <a:off x="7868050" y="3620045"/>
            <a:ext cx="27192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C27BA0"/>
                </a:solidFill>
                <a:latin typeface="Rubik"/>
                <a:ea typeface="Rubik"/>
                <a:cs typeface="Rubik"/>
                <a:sym typeface="Rubik"/>
              </a:rPr>
              <a:t>תמורתיות</a:t>
            </a:r>
            <a:endParaRPr b="1" i="0" sz="3000" u="none" cap="none" strike="noStrike">
              <a:solidFill>
                <a:srgbClr val="C27BA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9" name="Google Shape;319;p29"/>
          <p:cNvSpPr txBox="1"/>
          <p:nvPr/>
        </p:nvSpPr>
        <p:spPr>
          <a:xfrm>
            <a:off x="8472850" y="4159456"/>
            <a:ext cx="15096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תכלול</a:t>
            </a:r>
            <a:endParaRPr b="1" i="0" sz="3000" u="none" cap="none" strike="noStrike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4267200" y="166697"/>
            <a:ext cx="77913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FFFFFF"/>
                </a:solidFill>
                <a:highlight>
                  <a:srgbClr val="E06666"/>
                </a:highlight>
                <a:latin typeface="Rubik"/>
                <a:ea typeface="Rubik"/>
                <a:cs typeface="Rubik"/>
                <a:sym typeface="Rubik"/>
              </a:rPr>
              <a:t>איזה עקרון מאיר את לבך?</a:t>
            </a:r>
            <a:endParaRPr b="1" i="0" sz="4800" u="none" cap="none" strike="noStrike">
              <a:solidFill>
                <a:srgbClr val="FFFFFF"/>
              </a:solidFill>
              <a:highlight>
                <a:srgbClr val="E06666"/>
              </a:highlight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/>
          <p:nvPr>
            <p:ph type="title"/>
          </p:nvPr>
        </p:nvSpPr>
        <p:spPr>
          <a:xfrm>
            <a:off x="-121325" y="375750"/>
            <a:ext cx="5389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iw-IL" sz="5400">
                <a:solidFill>
                  <a:srgbClr val="6DCBEB"/>
                </a:solidFill>
                <a:latin typeface="Rubik"/>
                <a:ea typeface="Rubik"/>
                <a:cs typeface="Rubik"/>
                <a:sym typeface="Rubik"/>
              </a:rPr>
              <a:t>מה במפגש?</a:t>
            </a:r>
            <a:endParaRPr i="1" sz="7200"/>
          </a:p>
        </p:txBody>
      </p:sp>
      <p:sp>
        <p:nvSpPr>
          <p:cNvPr id="326" name="Google Shape;326;p30"/>
          <p:cNvSpPr txBox="1"/>
          <p:nvPr>
            <p:ph idx="1" type="body"/>
          </p:nvPr>
        </p:nvSpPr>
        <p:spPr>
          <a:xfrm>
            <a:off x="530800" y="1929050"/>
            <a:ext cx="4628700" cy="41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למה לי פמ"ע עכשיו? </a:t>
            </a:r>
            <a:endParaRPr b="1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r>
              <a:rPr lang="iw-IL" sz="24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בחירה מתוך העקרונות וחיבור אישי</a:t>
            </a:r>
            <a:endParaRPr sz="24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הצגת ההצעות</a:t>
            </a:r>
            <a:endParaRPr b="1" sz="3100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דיון וקבלת הצעות נוספות למהלכים </a:t>
            </a:r>
            <a:endParaRPr b="1" sz="31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חלוקת תפקידים ויציאה לדרך</a:t>
            </a:r>
            <a:endParaRPr b="1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פדגוגיה מוטת עתיד- עיטור" id="327" name="Google Shape;32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81200" y="4064741"/>
            <a:ext cx="4559877" cy="229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2350" y="0"/>
            <a:ext cx="6809650" cy="69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0"/>
          <p:cNvSpPr/>
          <p:nvPr/>
        </p:nvSpPr>
        <p:spPr>
          <a:xfrm>
            <a:off x="5148800" y="2076100"/>
            <a:ext cx="119700" cy="7506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0"/>
          <p:cNvSpPr/>
          <p:nvPr/>
        </p:nvSpPr>
        <p:spPr>
          <a:xfrm flipH="1">
            <a:off x="5148800" y="3118338"/>
            <a:ext cx="119700" cy="399600"/>
          </a:xfrm>
          <a:prstGeom prst="rect">
            <a:avLst/>
          </a:prstGeom>
          <a:solidFill>
            <a:srgbClr val="FFD8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0"/>
          <p:cNvSpPr/>
          <p:nvPr/>
        </p:nvSpPr>
        <p:spPr>
          <a:xfrm flipH="1">
            <a:off x="5148800" y="3809575"/>
            <a:ext cx="119700" cy="75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0"/>
          <p:cNvSpPr/>
          <p:nvPr/>
        </p:nvSpPr>
        <p:spPr>
          <a:xfrm flipH="1">
            <a:off x="5148800" y="4903050"/>
            <a:ext cx="119700" cy="7506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1"/>
          <p:cNvSpPr/>
          <p:nvPr/>
        </p:nvSpPr>
        <p:spPr>
          <a:xfrm>
            <a:off x="0" y="-35550"/>
            <a:ext cx="12192000" cy="6929100"/>
          </a:xfrm>
          <a:prstGeom prst="rect">
            <a:avLst/>
          </a:prstGeom>
          <a:solidFill>
            <a:srgbClr val="E5E7D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תוצאת תמונה עבור פדגוגיה מוטת עתיד" id="338" name="Google Shape;338;p31"/>
          <p:cNvPicPr preferRelativeResize="0"/>
          <p:nvPr/>
        </p:nvPicPr>
        <p:blipFill rotWithShape="1">
          <a:blip r:embed="rId3">
            <a:alphaModFix/>
          </a:blip>
          <a:srcRect b="35001" l="0" r="0" t="26480"/>
          <a:stretch/>
        </p:blipFill>
        <p:spPr>
          <a:xfrm>
            <a:off x="4795500" y="1673600"/>
            <a:ext cx="7396500" cy="4984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וצאת תמונה עבור פדגוגיה מוטת עתיד" id="339" name="Google Shape;339;p31"/>
          <p:cNvPicPr preferRelativeResize="0"/>
          <p:nvPr/>
        </p:nvPicPr>
        <p:blipFill rotWithShape="1">
          <a:blip r:embed="rId3">
            <a:alphaModFix/>
          </a:blip>
          <a:srcRect b="0" l="5010" r="5981" t="67777"/>
          <a:stretch/>
        </p:blipFill>
        <p:spPr>
          <a:xfrm>
            <a:off x="133350" y="2805400"/>
            <a:ext cx="4662150" cy="295272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1"/>
          <p:cNvSpPr txBox="1"/>
          <p:nvPr/>
        </p:nvSpPr>
        <p:spPr>
          <a:xfrm>
            <a:off x="2819400" y="166700"/>
            <a:ext cx="9239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FFFFFF"/>
                </a:solidFill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מצפן מ</a:t>
            </a:r>
            <a:r>
              <a:rPr b="1" i="1" lang="iw-IL" sz="6000" u="none" cap="none" strike="noStrike">
                <a:solidFill>
                  <a:srgbClr val="E164C5"/>
                </a:solidFill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ערכ</a:t>
            </a:r>
            <a:r>
              <a:rPr b="1" i="0" lang="iw-IL" sz="4800" u="none" cap="none" strike="noStrike">
                <a:solidFill>
                  <a:srgbClr val="FFFFFF"/>
                </a:solidFill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תי במציאות משתנה</a:t>
            </a:r>
            <a:endParaRPr b="1" i="0" sz="4800" u="none" cap="none" strike="noStrike">
              <a:solidFill>
                <a:srgbClr val="FFFFFF"/>
              </a:solidFill>
              <a:highlight>
                <a:srgbClr val="FFD80E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41" name="Google Shape;34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305300" y="17145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124200" y="-452137"/>
            <a:ext cx="22479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1982138" y="1233802"/>
            <a:ext cx="964574" cy="159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0125" y="1879597"/>
            <a:ext cx="4131750" cy="309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/>
          <p:nvPr/>
        </p:nvSpPr>
        <p:spPr>
          <a:xfrm>
            <a:off x="0" y="29775"/>
            <a:ext cx="12192000" cy="6858000"/>
          </a:xfrm>
          <a:prstGeom prst="rtTriangle">
            <a:avLst/>
          </a:prstGeom>
          <a:solidFill>
            <a:srgbClr val="FFD8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2"/>
          <p:cNvSpPr txBox="1"/>
          <p:nvPr/>
        </p:nvSpPr>
        <p:spPr>
          <a:xfrm>
            <a:off x="8134350" y="2895450"/>
            <a:ext cx="30669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אקוסיסטם</a:t>
            </a:r>
            <a:endParaRPr b="1" i="0" sz="4800" u="none" cap="none" strike="noStrike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50" name="Google Shape;350;p32"/>
          <p:cNvSpPr txBox="1"/>
          <p:nvPr/>
        </p:nvSpPr>
        <p:spPr>
          <a:xfrm>
            <a:off x="933450" y="2925213"/>
            <a:ext cx="30669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FFFFFF"/>
                </a:solidFill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פעולות</a:t>
            </a:r>
            <a:endParaRPr b="1" i="0" sz="4800" u="none" cap="none" strike="noStrike">
              <a:solidFill>
                <a:srgbClr val="FFFFFF"/>
              </a:solidFill>
              <a:highlight>
                <a:srgbClr val="FFD80E"/>
              </a:highlight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"/>
          <p:cNvSpPr/>
          <p:nvPr/>
        </p:nvSpPr>
        <p:spPr>
          <a:xfrm flipH="1">
            <a:off x="0" y="29775"/>
            <a:ext cx="12192000" cy="6858000"/>
          </a:xfrm>
          <a:prstGeom prst="rtTriangle">
            <a:avLst/>
          </a:prstGeom>
          <a:solidFill>
            <a:srgbClr val="FFD8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3"/>
          <p:cNvSpPr txBox="1"/>
          <p:nvPr/>
        </p:nvSpPr>
        <p:spPr>
          <a:xfrm>
            <a:off x="8134350" y="2895450"/>
            <a:ext cx="30669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אקוסיסטם</a:t>
            </a:r>
            <a:endParaRPr b="1" i="0" sz="48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57" name="Google Shape;357;p33"/>
          <p:cNvSpPr txBox="1"/>
          <p:nvPr/>
        </p:nvSpPr>
        <p:spPr>
          <a:xfrm>
            <a:off x="933450" y="2925213"/>
            <a:ext cx="30669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פעולות</a:t>
            </a:r>
            <a:endParaRPr b="1" i="0" sz="4800" u="none" cap="none" strike="noStrike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"/>
          <p:cNvSpPr/>
          <p:nvPr/>
        </p:nvSpPr>
        <p:spPr>
          <a:xfrm>
            <a:off x="-19050" y="-57150"/>
            <a:ext cx="12192000" cy="6972300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63" name="Google Shape;363;p34"/>
          <p:cNvGraphicFramePr/>
          <p:nvPr/>
        </p:nvGraphicFramePr>
        <p:xfrm>
          <a:off x="-10148900" y="100520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{68EA358A-ACFF-4046-BD66-69C26D5A551F}</a:tableStyleId>
              </a:tblPr>
              <a:tblGrid>
                <a:gridCol w="4948250"/>
                <a:gridCol w="49482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פעולות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אקוסיסטם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ימי פיתוח מקצועי למפקחים ומדריכים 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Rubik"/>
                        <a:buAutoNum type="arabicPeriod"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פיתוח צוות הדרכה מקרב אנשי המחוז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-3429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Rubik"/>
                        <a:buAutoNum type="arabicPeriod"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המשגה של כלים לשימוש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הרצאות TED  בנושא פמ"ע שיועברו על ידי המפקחים ויצולמו להפצה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הנחיית המנחים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פרס מנהל המחוז : 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1. "בתי ספר נחשוני פמ"ע" – ועדה בראשות רות.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2. מפקחים ומדריכים נחשוני פמ"ע – וועדת פמ"ע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Rubik"/>
                        <a:buAutoNum type="arabicPeriod"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יצירת קריטריונים עפי מודל הבשלות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-3429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Rubik"/>
                        <a:buAutoNum type="arabicPeriod"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הנחיית מפקחים ומדריכים בתהליכים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-2286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ליווי מפקחי ביה"ס "מאדום לירוק" 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מגזין פמ"ע 2030  "הכל קורא בדרום"  (שם זמני)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w-IL" sz="24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שימוש בחומרים/ידע/כלים מתוך הקיים במחוז</a:t>
                      </a:r>
                      <a:endParaRPr sz="24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64" name="Google Shape;364;p34"/>
          <p:cNvSpPr txBox="1"/>
          <p:nvPr/>
        </p:nvSpPr>
        <p:spPr>
          <a:xfrm>
            <a:off x="2819400" y="166700"/>
            <a:ext cx="9239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iw-IL" sz="2400" u="none" cap="none" strike="noStrike">
                <a:solidFill>
                  <a:srgbClr val="FFD80E"/>
                </a:solidFill>
                <a:highlight>
                  <a:srgbClr val="FFFFFF"/>
                </a:highlight>
                <a:latin typeface="Rubik"/>
                <a:ea typeface="Rubik"/>
                <a:cs typeface="Rubik"/>
                <a:sym typeface="Rubik"/>
              </a:rPr>
              <a:t>פמ"ע במחוז דרום</a:t>
            </a:r>
            <a:endParaRPr b="1" i="0" sz="2400" u="none" cap="none" strike="noStrike">
              <a:solidFill>
                <a:srgbClr val="FFD80E"/>
              </a:solidFill>
              <a:highlight>
                <a:srgbClr val="FFFFFF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65" name="Google Shape;365;p34"/>
          <p:cNvSpPr txBox="1"/>
          <p:nvPr/>
        </p:nvSpPr>
        <p:spPr>
          <a:xfrm>
            <a:off x="8991600" y="1233800"/>
            <a:ext cx="30669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אקוסיסטם</a:t>
            </a:r>
            <a:endParaRPr b="1" i="0" sz="4800" u="none" cap="none" strike="noStrike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66" name="Google Shape;366;p34"/>
          <p:cNvSpPr txBox="1"/>
          <p:nvPr/>
        </p:nvSpPr>
        <p:spPr>
          <a:xfrm>
            <a:off x="147900" y="12322725"/>
            <a:ext cx="2804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900" y="-57150"/>
            <a:ext cx="6972299" cy="697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4"/>
          <p:cNvSpPr/>
          <p:nvPr/>
        </p:nvSpPr>
        <p:spPr>
          <a:xfrm>
            <a:off x="1193000" y="2114550"/>
            <a:ext cx="7620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4"/>
          <p:cNvSpPr/>
          <p:nvPr/>
        </p:nvSpPr>
        <p:spPr>
          <a:xfrm rot="-5400000">
            <a:off x="1473950" y="2354950"/>
            <a:ext cx="10953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4"/>
          <p:cNvSpPr/>
          <p:nvPr/>
        </p:nvSpPr>
        <p:spPr>
          <a:xfrm rot="-5400000">
            <a:off x="882050" y="4413600"/>
            <a:ext cx="22791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4"/>
          <p:cNvSpPr/>
          <p:nvPr/>
        </p:nvSpPr>
        <p:spPr>
          <a:xfrm rot="-5400000">
            <a:off x="5071800" y="3336000"/>
            <a:ext cx="3708000" cy="1659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4"/>
          <p:cNvSpPr/>
          <p:nvPr/>
        </p:nvSpPr>
        <p:spPr>
          <a:xfrm rot="-5400000">
            <a:off x="6378650" y="605575"/>
            <a:ext cx="12300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4"/>
          <p:cNvSpPr/>
          <p:nvPr/>
        </p:nvSpPr>
        <p:spPr>
          <a:xfrm rot="-5400000">
            <a:off x="6131000" y="868200"/>
            <a:ext cx="12300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4"/>
          <p:cNvSpPr/>
          <p:nvPr/>
        </p:nvSpPr>
        <p:spPr>
          <a:xfrm>
            <a:off x="571500" y="2633975"/>
            <a:ext cx="2245500" cy="653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chemeClr val="accent2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5" name="Google Shape;375;p34"/>
          <p:cNvSpPr txBox="1"/>
          <p:nvPr/>
        </p:nvSpPr>
        <p:spPr>
          <a:xfrm>
            <a:off x="-304800" y="2635900"/>
            <a:ext cx="30000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הנחיית המנחים </a:t>
            </a:r>
            <a:endParaRPr b="0" i="0" sz="2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rgbClr val="FF9900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6" name="Google Shape;376;p34"/>
          <p:cNvSpPr/>
          <p:nvPr/>
        </p:nvSpPr>
        <p:spPr>
          <a:xfrm>
            <a:off x="262750" y="4609025"/>
            <a:ext cx="2552700" cy="16395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chemeClr val="accent2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7" name="Google Shape;377;p34"/>
          <p:cNvSpPr txBox="1"/>
          <p:nvPr/>
        </p:nvSpPr>
        <p:spPr>
          <a:xfrm>
            <a:off x="253300" y="4763750"/>
            <a:ext cx="25527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שימוש בחומרים /ידע /כלים </a:t>
            </a:r>
            <a:endParaRPr b="0" i="0" sz="2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מתוך הקיים במחוז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8" name="Google Shape;378;p34"/>
          <p:cNvSpPr/>
          <p:nvPr/>
        </p:nvSpPr>
        <p:spPr>
          <a:xfrm>
            <a:off x="6165050" y="3192100"/>
            <a:ext cx="3569400" cy="23736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b="0" i="0" lang="iw-IL" sz="2400" u="none" cap="none" strike="noStrike">
                <a:solidFill>
                  <a:schemeClr val="dk1"/>
                </a:solidFill>
                <a:highlight>
                  <a:srgbClr val="FFD966"/>
                </a:highlight>
                <a:latin typeface="Rubik"/>
                <a:ea typeface="Rubik"/>
                <a:cs typeface="Rubik"/>
                <a:sym typeface="Rubik"/>
              </a:rPr>
              <a:t>יצירת קריטריונים ע"פ מודל הבשלות</a:t>
            </a:r>
            <a:endParaRPr b="0" i="0" sz="2400" u="none" cap="none" strike="noStrike">
              <a:solidFill>
                <a:schemeClr val="dk1"/>
              </a:solidFill>
              <a:highlight>
                <a:srgbClr val="FFD966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rgbClr val="FFD966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-3810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b="0" i="0" lang="iw-IL" sz="2400" u="none" cap="none" strike="noStrike">
                <a:solidFill>
                  <a:schemeClr val="dk1"/>
                </a:solidFill>
                <a:highlight>
                  <a:srgbClr val="FFD966"/>
                </a:highlight>
                <a:latin typeface="Rubik"/>
                <a:ea typeface="Rubik"/>
                <a:cs typeface="Rubik"/>
                <a:sym typeface="Rubik"/>
              </a:rPr>
              <a:t>הנחיית מפקחים ומדריכים בתהליכים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highlight>
                <a:srgbClr val="FFD966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9" name="Google Shape;379;p34"/>
          <p:cNvSpPr/>
          <p:nvPr/>
        </p:nvSpPr>
        <p:spPr>
          <a:xfrm>
            <a:off x="6036600" y="1005200"/>
            <a:ext cx="2804700" cy="1947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פיתוח צוות הדרכה מקרב אנשי המחוז.</a:t>
            </a:r>
            <a:endParaRPr b="0" i="0" sz="2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810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AutoNum type="arabicPeriod"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המשגת הכלים לשימוש</a:t>
            </a:r>
            <a:endParaRPr b="0" i="0" sz="2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"/>
          <p:cNvSpPr/>
          <p:nvPr/>
        </p:nvSpPr>
        <p:spPr>
          <a:xfrm>
            <a:off x="-19050" y="-57150"/>
            <a:ext cx="12192000" cy="697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0" y="-57150"/>
            <a:ext cx="6972299" cy="69722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6" name="Google Shape;386;p35"/>
          <p:cNvGraphicFramePr/>
          <p:nvPr/>
        </p:nvGraphicFramePr>
        <p:xfrm>
          <a:off x="6634100" y="740435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{68EA358A-ACFF-4046-BD66-69C26D5A551F}</a:tableStyleId>
              </a:tblPr>
              <a:tblGrid>
                <a:gridCol w="2824200"/>
                <a:gridCol w="28242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פעולות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אקוסיסטם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ימי פיתוח מקצועי למפקחים ומדריכים 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921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Rubik"/>
                        <a:buAutoNum type="arabicPeriod"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פיתוח צוות הדרכה מקרב אנשי המחוז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-2921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Rubik"/>
                        <a:buAutoNum type="arabicPeriod"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המשגה של כלים לשימוש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הרצאות TED  בנושא פמ"ע שיועברו על ידי המפקחים ויצולמו להפצה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הנחיית המנחים 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פרס מנהל המחוז : 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1. "בתי ספר נחשוני פמ"ע" – ועדה בראשות רות.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2. מפקחים ומדריכים נחשוני פמ"ע – וועדת פמ"ע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921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Rubik"/>
                        <a:buAutoNum type="arabicPeriod"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יצירת קריטריונים עפי מודל הבשלות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-2921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Rubik"/>
                        <a:buAutoNum type="arabicPeriod"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הנחיית מפקחים ומדריכים בתהליכים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-2286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ליווי מפקחי ביה"ס "מאדום לירוק" 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מגזין פמ"ע 2030  "הכל קורא בדרום"  (שם זמני)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שימוש בחומרים/ידע/כלים מתוך הקיים במחוז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87" name="Google Shape;387;p35"/>
          <p:cNvSpPr txBox="1"/>
          <p:nvPr/>
        </p:nvSpPr>
        <p:spPr>
          <a:xfrm>
            <a:off x="95250" y="2049175"/>
            <a:ext cx="5334000" cy="3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rgbClr val="FFF2CC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88" name="Google Shape;388;p35"/>
          <p:cNvSpPr txBox="1"/>
          <p:nvPr/>
        </p:nvSpPr>
        <p:spPr>
          <a:xfrm>
            <a:off x="95250" y="166700"/>
            <a:ext cx="119634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iw-IL" sz="2400" u="none" cap="none" strike="noStrike">
                <a:solidFill>
                  <a:srgbClr val="FFD80E"/>
                </a:solidFill>
                <a:highlight>
                  <a:srgbClr val="FFFFFF"/>
                </a:highlight>
                <a:latin typeface="Rubik"/>
                <a:ea typeface="Rubik"/>
                <a:cs typeface="Rubik"/>
                <a:sym typeface="Rubik"/>
              </a:rPr>
              <a:t>פמ"ע במחוז דרום</a:t>
            </a:r>
            <a:endParaRPr b="1" i="0" sz="2400" u="none" cap="none" strike="noStrike">
              <a:solidFill>
                <a:srgbClr val="FFD80E"/>
              </a:solidFill>
              <a:highlight>
                <a:srgbClr val="FFFFFF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89" name="Google Shape;389;p35"/>
          <p:cNvSpPr txBox="1"/>
          <p:nvPr/>
        </p:nvSpPr>
        <p:spPr>
          <a:xfrm>
            <a:off x="95249" y="1005200"/>
            <a:ext cx="3971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פעולות</a:t>
            </a:r>
            <a:endParaRPr b="1" i="0" sz="4800" u="none" cap="none" strike="noStrike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0" name="Google Shape;390;p35"/>
          <p:cNvSpPr/>
          <p:nvPr/>
        </p:nvSpPr>
        <p:spPr>
          <a:xfrm>
            <a:off x="4553100" y="2114550"/>
            <a:ext cx="7620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5"/>
          <p:cNvSpPr/>
          <p:nvPr/>
        </p:nvSpPr>
        <p:spPr>
          <a:xfrm rot="-5400000">
            <a:off x="4834050" y="2354950"/>
            <a:ext cx="10953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5"/>
          <p:cNvSpPr/>
          <p:nvPr/>
        </p:nvSpPr>
        <p:spPr>
          <a:xfrm rot="-5400000">
            <a:off x="4242150" y="4413600"/>
            <a:ext cx="22791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5"/>
          <p:cNvSpPr/>
          <p:nvPr/>
        </p:nvSpPr>
        <p:spPr>
          <a:xfrm rot="-5400000">
            <a:off x="8385300" y="3289500"/>
            <a:ext cx="3708000" cy="1752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5"/>
          <p:cNvSpPr/>
          <p:nvPr/>
        </p:nvSpPr>
        <p:spPr>
          <a:xfrm rot="-5400000">
            <a:off x="9738750" y="605575"/>
            <a:ext cx="12300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5"/>
          <p:cNvSpPr/>
          <p:nvPr/>
        </p:nvSpPr>
        <p:spPr>
          <a:xfrm rot="-5400000">
            <a:off x="9491100" y="868200"/>
            <a:ext cx="12300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5"/>
          <p:cNvSpPr txBox="1"/>
          <p:nvPr/>
        </p:nvSpPr>
        <p:spPr>
          <a:xfrm>
            <a:off x="5429250" y="7850700"/>
            <a:ext cx="2552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chemeClr val="accent2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7" name="Google Shape;397;p35"/>
          <p:cNvSpPr/>
          <p:nvPr/>
        </p:nvSpPr>
        <p:spPr>
          <a:xfrm>
            <a:off x="3210300" y="2633975"/>
            <a:ext cx="2966700" cy="1657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chemeClr val="accent2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98" name="Google Shape;398;p35"/>
          <p:cNvSpPr txBox="1"/>
          <p:nvPr/>
        </p:nvSpPr>
        <p:spPr>
          <a:xfrm>
            <a:off x="3055300" y="2635900"/>
            <a:ext cx="30000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highlight>
                  <a:srgbClr val="FF9900"/>
                </a:highlight>
                <a:latin typeface="Rubik"/>
                <a:ea typeface="Rubik"/>
                <a:cs typeface="Rubik"/>
                <a:sym typeface="Rubik"/>
              </a:rPr>
              <a:t>הרצאות  TED  בנושא פמ"ע שיועברו על ידי המפקחים ויצולמו להפצה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5"/>
          <p:cNvSpPr/>
          <p:nvPr/>
        </p:nvSpPr>
        <p:spPr>
          <a:xfrm>
            <a:off x="3753950" y="4963725"/>
            <a:ext cx="2400300" cy="14181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chemeClr val="accent2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0" name="Google Shape;400;p35"/>
          <p:cNvSpPr txBox="1"/>
          <p:nvPr/>
        </p:nvSpPr>
        <p:spPr>
          <a:xfrm>
            <a:off x="3117450" y="4258875"/>
            <a:ext cx="30000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chemeClr val="accent2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מגזין פמ"ע 2030 "הכל קורא בדרום" (שם זמני)</a:t>
            </a:r>
            <a:endParaRPr b="0" i="0" sz="2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1" name="Google Shape;401;p35"/>
          <p:cNvSpPr/>
          <p:nvPr/>
        </p:nvSpPr>
        <p:spPr>
          <a:xfrm>
            <a:off x="9439200" y="2837725"/>
            <a:ext cx="2552700" cy="39060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iw-IL" sz="2400" u="none" cap="none" strike="noStrike">
                <a:solidFill>
                  <a:schemeClr val="dk1"/>
                </a:solidFill>
                <a:highlight>
                  <a:srgbClr val="FFD966"/>
                </a:highlight>
                <a:latin typeface="Rubik"/>
                <a:ea typeface="Rubik"/>
                <a:cs typeface="Rubik"/>
                <a:sym typeface="Rubik"/>
              </a:rPr>
              <a:t>פרס מנהל המחוז : </a:t>
            </a:r>
            <a:endParaRPr b="1" i="0" sz="2400" u="none" cap="none" strike="noStrike">
              <a:solidFill>
                <a:schemeClr val="dk1"/>
              </a:solidFill>
              <a:highlight>
                <a:srgbClr val="FFD966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highlight>
                  <a:srgbClr val="FFD966"/>
                </a:highlight>
                <a:latin typeface="Rubik"/>
                <a:ea typeface="Rubik"/>
                <a:cs typeface="Rubik"/>
                <a:sym typeface="Rubik"/>
              </a:rPr>
              <a:t>1. "בתי ספר נחשוני פמ"ע" – ועדה בראשות רות.</a:t>
            </a:r>
            <a:endParaRPr b="0" i="0" sz="2400" u="none" cap="none" strike="noStrike">
              <a:solidFill>
                <a:schemeClr val="dk1"/>
              </a:solidFill>
              <a:highlight>
                <a:srgbClr val="FFD966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highlight>
                  <a:srgbClr val="FFD966"/>
                </a:highlight>
                <a:latin typeface="Rubik"/>
                <a:ea typeface="Rubik"/>
                <a:cs typeface="Rubik"/>
                <a:sym typeface="Rubik"/>
              </a:rPr>
              <a:t>2. מפקחים ומדריכים נחשוני פמ"ע – וועדת פמ"ע</a:t>
            </a:r>
            <a:endParaRPr b="1" i="0" sz="2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2" name="Google Shape;402;p35"/>
          <p:cNvSpPr/>
          <p:nvPr/>
        </p:nvSpPr>
        <p:spPr>
          <a:xfrm>
            <a:off x="9277500" y="1081800"/>
            <a:ext cx="2400300" cy="10953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chemeClr val="accent2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3" name="Google Shape;403;p35"/>
          <p:cNvSpPr txBox="1"/>
          <p:nvPr/>
        </p:nvSpPr>
        <p:spPr>
          <a:xfrm>
            <a:off x="9363000" y="1036100"/>
            <a:ext cx="2326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ימי פיתוח מקצועי למפקחים ומדריכים</a:t>
            </a:r>
            <a:endParaRPr b="0" i="0" sz="2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/>
          <p:nvPr/>
        </p:nvSpPr>
        <p:spPr>
          <a:xfrm>
            <a:off x="-19050" y="-57150"/>
            <a:ext cx="12192000" cy="697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0" y="-57150"/>
            <a:ext cx="6972299" cy="69722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0" name="Google Shape;410;p36"/>
          <p:cNvGraphicFramePr/>
          <p:nvPr/>
        </p:nvGraphicFramePr>
        <p:xfrm>
          <a:off x="6634100" y="740435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{68EA358A-ACFF-4046-BD66-69C26D5A551F}</a:tableStyleId>
              </a:tblPr>
              <a:tblGrid>
                <a:gridCol w="2824200"/>
                <a:gridCol w="28242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פעולות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אקוסיסטם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ימי פיתוח מקצועי למפקחים ומדריכים 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921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Rubik"/>
                        <a:buAutoNum type="arabicPeriod"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פיתוח צוות הדרכה מקרב אנשי המחוז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-2921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Rubik"/>
                        <a:buAutoNum type="arabicPeriod"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המשגה של כלים לשימוש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הרצאות TED  בנושא פמ"ע שיועברו על ידי המפקחים ויצולמו להפצה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הנחיית המנחים 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פרס מנהל המחוז : 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1. "בתי ספר נחשוני פמ"ע" – ועדה בראשות רות.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2. מפקחים ומדריכים נחשוני פמ"ע – וועדת פמ"ע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921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Rubik"/>
                        <a:buAutoNum type="arabicPeriod"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יצירת קריטריונים עפי מודל הבשלות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-2921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Rubik"/>
                        <a:buAutoNum type="arabicPeriod"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הנחיית מפקחים ומדריכים בתהליכים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-228600" lvl="0" marL="34290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ליווי מפקחי ביה"ס "מאדום לירוק" 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מגזין פמ"ע 2030  "הכל קורא בדרום"  (שם זמני)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w-IL" sz="10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שימוש בחומרים/ידע/כלים מתוך הקיים במחוז</a:t>
                      </a:r>
                      <a:endParaRPr sz="10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11" name="Google Shape;411;p36"/>
          <p:cNvSpPr txBox="1"/>
          <p:nvPr/>
        </p:nvSpPr>
        <p:spPr>
          <a:xfrm>
            <a:off x="95250" y="2049175"/>
            <a:ext cx="5334000" cy="3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rgbClr val="FFF2CC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2" name="Google Shape;412;p36"/>
          <p:cNvSpPr txBox="1"/>
          <p:nvPr/>
        </p:nvSpPr>
        <p:spPr>
          <a:xfrm>
            <a:off x="95250" y="166700"/>
            <a:ext cx="119634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iw-IL" sz="2400" u="none" cap="none" strike="noStrike">
                <a:solidFill>
                  <a:srgbClr val="FFD80E"/>
                </a:solidFill>
                <a:highlight>
                  <a:srgbClr val="FFFFFF"/>
                </a:highlight>
                <a:latin typeface="Rubik"/>
                <a:ea typeface="Rubik"/>
                <a:cs typeface="Rubik"/>
                <a:sym typeface="Rubik"/>
              </a:rPr>
              <a:t>פמ"ע במחוז דרום</a:t>
            </a:r>
            <a:endParaRPr b="1" i="0" sz="2400" u="none" cap="none" strike="noStrike">
              <a:solidFill>
                <a:srgbClr val="FFD80E"/>
              </a:solidFill>
              <a:highlight>
                <a:srgbClr val="FFFFFF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3" name="Google Shape;413;p36"/>
          <p:cNvSpPr txBox="1"/>
          <p:nvPr/>
        </p:nvSpPr>
        <p:spPr>
          <a:xfrm>
            <a:off x="95249" y="1005200"/>
            <a:ext cx="39711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פעולות</a:t>
            </a:r>
            <a:endParaRPr b="1" i="0" sz="4800" u="none" cap="none" strike="noStrike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14" name="Google Shape;414;p36"/>
          <p:cNvSpPr/>
          <p:nvPr/>
        </p:nvSpPr>
        <p:spPr>
          <a:xfrm>
            <a:off x="4553100" y="2114550"/>
            <a:ext cx="7620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6"/>
          <p:cNvSpPr/>
          <p:nvPr/>
        </p:nvSpPr>
        <p:spPr>
          <a:xfrm rot="-5400000">
            <a:off x="4834050" y="2354950"/>
            <a:ext cx="10953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6"/>
          <p:cNvSpPr/>
          <p:nvPr/>
        </p:nvSpPr>
        <p:spPr>
          <a:xfrm rot="-5400000">
            <a:off x="4242150" y="4413600"/>
            <a:ext cx="22791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6"/>
          <p:cNvSpPr/>
          <p:nvPr/>
        </p:nvSpPr>
        <p:spPr>
          <a:xfrm rot="-5400000">
            <a:off x="8385300" y="3289500"/>
            <a:ext cx="3708000" cy="1752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6"/>
          <p:cNvSpPr/>
          <p:nvPr/>
        </p:nvSpPr>
        <p:spPr>
          <a:xfrm rot="-5400000">
            <a:off x="9738750" y="605575"/>
            <a:ext cx="12300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6"/>
          <p:cNvSpPr/>
          <p:nvPr/>
        </p:nvSpPr>
        <p:spPr>
          <a:xfrm rot="-5400000">
            <a:off x="9491100" y="868200"/>
            <a:ext cx="1230000" cy="16572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6"/>
          <p:cNvSpPr txBox="1"/>
          <p:nvPr/>
        </p:nvSpPr>
        <p:spPr>
          <a:xfrm>
            <a:off x="5429250" y="7850700"/>
            <a:ext cx="2552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chemeClr val="accent2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1" name="Google Shape;421;p36"/>
          <p:cNvSpPr/>
          <p:nvPr/>
        </p:nvSpPr>
        <p:spPr>
          <a:xfrm>
            <a:off x="9277500" y="1081800"/>
            <a:ext cx="2400300" cy="10953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chemeClr val="accent2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22" name="Google Shape;422;p36"/>
          <p:cNvSpPr txBox="1"/>
          <p:nvPr/>
        </p:nvSpPr>
        <p:spPr>
          <a:xfrm>
            <a:off x="9363000" y="1036100"/>
            <a:ext cx="2326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ימי פיתוח מקצועי למפקחים ומדריכים</a:t>
            </a:r>
            <a:endParaRPr b="0" i="0" sz="2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תוצאת תמונה עבור פדגוגיה מוטת עתיד" id="423" name="Google Shape;423;p36"/>
          <p:cNvPicPr preferRelativeResize="0"/>
          <p:nvPr/>
        </p:nvPicPr>
        <p:blipFill rotWithShape="1">
          <a:blip r:embed="rId4">
            <a:alphaModFix/>
          </a:blip>
          <a:srcRect b="17003" l="19861" r="18284" t="13104"/>
          <a:stretch/>
        </p:blipFill>
        <p:spPr>
          <a:xfrm>
            <a:off x="896825" y="2542725"/>
            <a:ext cx="4254250" cy="316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37"/>
          <p:cNvPicPr preferRelativeResize="0"/>
          <p:nvPr/>
        </p:nvPicPr>
        <p:blipFill rotWithShape="1">
          <a:blip r:embed="rId3">
            <a:alphaModFix/>
          </a:blip>
          <a:srcRect b="0" l="6446" r="6436" t="0"/>
          <a:stretch/>
        </p:blipFill>
        <p:spPr>
          <a:xfrm>
            <a:off x="0" y="0"/>
            <a:ext cx="79658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7"/>
          <p:cNvSpPr/>
          <p:nvPr/>
        </p:nvSpPr>
        <p:spPr>
          <a:xfrm>
            <a:off x="7976375" y="0"/>
            <a:ext cx="42156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7"/>
          <p:cNvSpPr/>
          <p:nvPr/>
        </p:nvSpPr>
        <p:spPr>
          <a:xfrm>
            <a:off x="6879100" y="1962450"/>
            <a:ext cx="5243700" cy="791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7"/>
          <p:cNvSpPr/>
          <p:nvPr/>
        </p:nvSpPr>
        <p:spPr>
          <a:xfrm>
            <a:off x="6869650" y="3429025"/>
            <a:ext cx="5243700" cy="11394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7"/>
          <p:cNvSpPr/>
          <p:nvPr/>
        </p:nvSpPr>
        <p:spPr>
          <a:xfrm>
            <a:off x="6879100" y="5187225"/>
            <a:ext cx="5243700" cy="689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7"/>
          <p:cNvSpPr txBox="1"/>
          <p:nvPr>
            <p:ph idx="1" type="body"/>
          </p:nvPr>
        </p:nvSpPr>
        <p:spPr>
          <a:xfrm>
            <a:off x="6869775" y="1955400"/>
            <a:ext cx="5243700" cy="3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w-IL" sz="2400">
                <a:solidFill>
                  <a:srgbClr val="FFD966"/>
                </a:solidFill>
                <a:latin typeface="Rubik"/>
                <a:ea typeface="Rubik"/>
                <a:cs typeface="Rubik"/>
                <a:sym typeface="Rubik"/>
              </a:rPr>
              <a:t>סיור או הרצאת אורח בנושא אחד מעקרונות הפמ"ע</a:t>
            </a:r>
            <a:endParaRPr sz="2400">
              <a:solidFill>
                <a:srgbClr val="FFD96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D96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445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t/>
            </a:r>
            <a:endParaRPr sz="2400">
              <a:solidFill>
                <a:srgbClr val="FFD96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w-IL" sz="2400">
                <a:solidFill>
                  <a:srgbClr val="FFD966"/>
                </a:solidFill>
                <a:latin typeface="Rubik"/>
                <a:ea typeface="Rubik"/>
                <a:cs typeface="Rubik"/>
                <a:sym typeface="Rubik"/>
              </a:rPr>
              <a:t>סדנא בהובלת מנחים של אגף מו"פ בהקשר לאחד מעקרונות הפמ"ע כולל כלים יישומים וחיבור לשטח </a:t>
            </a:r>
            <a:endParaRPr sz="2400">
              <a:solidFill>
                <a:srgbClr val="FFD96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D96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w-IL" sz="2400">
                <a:solidFill>
                  <a:srgbClr val="FFD966"/>
                </a:solidFill>
                <a:latin typeface="Rubik"/>
                <a:ea typeface="Rubik"/>
                <a:cs typeface="Rubik"/>
                <a:sym typeface="Rubik"/>
              </a:rPr>
              <a:t>מרחבי השראה 4 מפקחים שיספרו על הובלת העיקרון הנבחר מבתי הספר שלהם </a:t>
            </a:r>
            <a:endParaRPr sz="2400">
              <a:solidFill>
                <a:srgbClr val="FFD96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4" name="Google Shape;434;p37"/>
          <p:cNvSpPr txBox="1"/>
          <p:nvPr>
            <p:ph type="title"/>
          </p:nvPr>
        </p:nvSpPr>
        <p:spPr>
          <a:xfrm>
            <a:off x="7976375" y="344025"/>
            <a:ext cx="42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latin typeface="Rubik"/>
                <a:ea typeface="Rubik"/>
                <a:cs typeface="Rubik"/>
                <a:sym typeface="Rubik"/>
              </a:rPr>
              <a:t>ימי פיתוח מקצועי</a:t>
            </a:r>
            <a:endParaRPr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35" name="Google Shape;435;p37"/>
          <p:cNvSpPr txBox="1"/>
          <p:nvPr/>
        </p:nvSpPr>
        <p:spPr>
          <a:xfrm>
            <a:off x="9122800" y="1540375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חלק א'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7"/>
          <p:cNvSpPr txBox="1"/>
          <p:nvPr/>
        </p:nvSpPr>
        <p:spPr>
          <a:xfrm>
            <a:off x="9122800" y="3044425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חלק ב'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7"/>
          <p:cNvSpPr txBox="1"/>
          <p:nvPr/>
        </p:nvSpPr>
        <p:spPr>
          <a:xfrm>
            <a:off x="9122800" y="4759425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חלק ג'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תוצאת תמונה עבור ‪ted‬‏" id="442" name="Google Shape;44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89250" y="4051414"/>
            <a:ext cx="4378324" cy="212282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8"/>
          <p:cNvSpPr txBox="1"/>
          <p:nvPr>
            <p:ph type="title"/>
          </p:nvPr>
        </p:nvSpPr>
        <p:spPr>
          <a:xfrm>
            <a:off x="4695100" y="612775"/>
            <a:ext cx="665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הרצאות 		 	</a:t>
            </a:r>
            <a:endParaRPr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iw-IL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"מפקחים מספרים מהשטח"</a:t>
            </a:r>
            <a:endParaRPr b="1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44" name="Google Shape;444;p38"/>
          <p:cNvSpPr txBox="1"/>
          <p:nvPr>
            <p:ph idx="1" type="body"/>
          </p:nvPr>
        </p:nvSpPr>
        <p:spPr>
          <a:xfrm>
            <a:off x="4343400" y="2423150"/>
            <a:ext cx="7124700" cy="21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2286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Char char="•"/>
            </a:pPr>
            <a:r>
              <a:rPr lang="iw-IL" sz="2400">
                <a:latin typeface="Rubik"/>
                <a:ea typeface="Rubik"/>
                <a:cs typeface="Rubik"/>
                <a:sym typeface="Rubik"/>
              </a:rPr>
              <a:t>בחירה</a:t>
            </a:r>
            <a:r>
              <a:rPr lang="iw-IL" sz="2400">
                <a:latin typeface="Rubik"/>
                <a:ea typeface="Rubik"/>
                <a:cs typeface="Rubik"/>
                <a:sym typeface="Rubik"/>
              </a:rPr>
              <a:t> באמצעות</a:t>
            </a:r>
            <a:r>
              <a:rPr lang="iw-IL" sz="2400"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 קול קורא</a:t>
            </a:r>
            <a:r>
              <a:rPr lang="iw-IL" sz="2400">
                <a:latin typeface="Rubik"/>
                <a:ea typeface="Rubik"/>
                <a:cs typeface="Rubik"/>
                <a:sym typeface="Rubik"/>
              </a:rPr>
              <a:t> למפקחים ולמדריכים</a:t>
            </a:r>
            <a:endParaRPr sz="2400">
              <a:latin typeface="Rubik"/>
              <a:ea typeface="Rubik"/>
              <a:cs typeface="Rubik"/>
              <a:sym typeface="Rubik"/>
            </a:endParaRPr>
          </a:p>
          <a:p>
            <a:pPr indent="-2032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Char char="•"/>
            </a:pPr>
            <a:r>
              <a:rPr lang="iw-IL" sz="2400">
                <a:latin typeface="Rubik"/>
                <a:ea typeface="Rubik"/>
                <a:cs typeface="Rubik"/>
                <a:sym typeface="Rubik"/>
              </a:rPr>
              <a:t>ההרצאות שיועברו בימי הפיתוח מקצועי, </a:t>
            </a:r>
            <a:r>
              <a:rPr lang="iw-IL" sz="2400"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יצולמו ויופצו לכלל המפקחים והמדריכים</a:t>
            </a:r>
            <a:r>
              <a:rPr lang="iw-IL" sz="2400">
                <a:latin typeface="Rubik"/>
                <a:ea typeface="Rubik"/>
                <a:cs typeface="Rubik"/>
                <a:sym typeface="Rubik"/>
              </a:rPr>
              <a:t> </a:t>
            </a:r>
            <a:endParaRPr sz="2400">
              <a:latin typeface="Rubik"/>
              <a:ea typeface="Rubik"/>
              <a:cs typeface="Rubik"/>
              <a:sym typeface="Rubik"/>
            </a:endParaRPr>
          </a:p>
          <a:p>
            <a:pPr indent="-2032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ubik"/>
              <a:buChar char="•"/>
            </a:pPr>
            <a:r>
              <a:rPr lang="iw-IL" sz="2400">
                <a:latin typeface="Rubik"/>
                <a:ea typeface="Rubik"/>
                <a:cs typeface="Rubik"/>
                <a:sym typeface="Rubik"/>
              </a:rPr>
              <a:t>במהלך חודש מרץ, נקבץ את המציגים ו</a:t>
            </a:r>
            <a:r>
              <a:rPr lang="iw-IL" sz="2400"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נסייע בהכנת ההרצאות</a:t>
            </a:r>
            <a:endParaRPr sz="2400">
              <a:highlight>
                <a:srgbClr val="FFD80E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descr="תוצאת תמונה עבור ‪ted‬‏" id="445" name="Google Shape;445;p38"/>
          <p:cNvSpPr/>
          <p:nvPr/>
        </p:nvSpPr>
        <p:spPr>
          <a:xfrm>
            <a:off x="1527174" y="938207"/>
            <a:ext cx="1851025" cy="1851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תוצאת תמונה עבור ‪ted‬‏" id="446" name="Google Shape;446;p3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6795" y="160350"/>
            <a:ext cx="2154979" cy="79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200" y="-533395"/>
            <a:ext cx="3625375" cy="543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461950" y="4148138"/>
            <a:ext cx="22479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3633775" y="4148138"/>
            <a:ext cx="22479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6696300" y="4148138"/>
            <a:ext cx="22479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9835025" y="4148138"/>
            <a:ext cx="224790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תוצאת תמונה עבור פרס מנהל מחוז דרום" id="457" name="Google Shape;45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"/>
            <a:ext cx="9168849" cy="68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9"/>
          <p:cNvSpPr txBox="1"/>
          <p:nvPr>
            <p:ph type="title"/>
          </p:nvPr>
        </p:nvSpPr>
        <p:spPr>
          <a:xfrm>
            <a:off x="7448550" y="269875"/>
            <a:ext cx="4629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1" lang="iw-IL" sz="4800">
                <a:solidFill>
                  <a:srgbClr val="666666"/>
                </a:solidFill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פרס מנהל המחוז</a:t>
            </a:r>
            <a:endParaRPr sz="4800">
              <a:solidFill>
                <a:srgbClr val="666666"/>
              </a:solidFill>
              <a:highlight>
                <a:srgbClr val="FFD80E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9" name="Google Shape;459;p39"/>
          <p:cNvSpPr txBox="1"/>
          <p:nvPr>
            <p:ph idx="1" type="body"/>
          </p:nvPr>
        </p:nvSpPr>
        <p:spPr>
          <a:xfrm>
            <a:off x="-25" y="5299125"/>
            <a:ext cx="9168900" cy="15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286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ubik"/>
              <a:buChar char="•"/>
            </a:pPr>
            <a:r>
              <a:rPr b="1" lang="iw-IL" sz="2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הפרס יינתן בהתאם לקריטריונים שיקבעו מראש 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71450" lvl="0" marL="228600" rtl="1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ubik"/>
              <a:buChar char="•"/>
            </a:pPr>
            <a:r>
              <a:rPr b="1" lang="iw-IL" sz="2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תהליך הבחירה יתקיים בהובלת הגברת רות בן וליד לבתי הספר נחשוני פמ"ע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171450" lvl="0" marL="228600" rtl="1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ubik"/>
              <a:buChar char="•"/>
            </a:pPr>
            <a:r>
              <a:rPr b="1" lang="iw-IL" sz="2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האירוע יתקיים בחודש מאי (?) </a:t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44450" lvl="0" marL="228600" rtl="1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descr="תוצאת תמונה עבור פרס מנהל מחוז דרום" id="460" name="Google Shape;460;p39"/>
          <p:cNvSpPr/>
          <p:nvPr/>
        </p:nvSpPr>
        <p:spPr>
          <a:xfrm>
            <a:off x="434975" y="2707410"/>
            <a:ext cx="145327" cy="145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Google Shape;461;p39"/>
          <p:cNvPicPr preferRelativeResize="0"/>
          <p:nvPr/>
        </p:nvPicPr>
        <p:blipFill rotWithShape="1">
          <a:blip r:embed="rId4">
            <a:alphaModFix/>
          </a:blip>
          <a:srcRect b="13502" l="0" r="0" t="0"/>
          <a:stretch/>
        </p:blipFill>
        <p:spPr>
          <a:xfrm>
            <a:off x="9168850" y="3929275"/>
            <a:ext cx="3023150" cy="29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9"/>
          <p:cNvSpPr txBox="1"/>
          <p:nvPr/>
        </p:nvSpPr>
        <p:spPr>
          <a:xfrm>
            <a:off x="8991600" y="1181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iw-IL" sz="2400" u="none" cap="none" strike="noStrike">
                <a:solidFill>
                  <a:srgbClr val="666666"/>
                </a:solidFill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לבתי ספר</a:t>
            </a:r>
            <a:endParaRPr b="1" i="0" sz="2400" u="none" cap="none" strike="noStrike">
              <a:solidFill>
                <a:srgbClr val="666666"/>
              </a:solidFill>
              <a:highlight>
                <a:srgbClr val="FFD80E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iw-IL" sz="2400" u="none" cap="none" strike="noStrike">
                <a:solidFill>
                  <a:srgbClr val="666666"/>
                </a:solidFill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ולפיקוח והדרכה </a:t>
            </a:r>
            <a:r>
              <a:rPr b="1" i="1" lang="iw-IL" sz="2400" u="none" cap="none" strike="noStrike">
                <a:solidFill>
                  <a:srgbClr val="666666"/>
                </a:solidFill>
                <a:highlight>
                  <a:srgbClr val="FFD80E"/>
                </a:highlight>
                <a:latin typeface="Rubik"/>
                <a:ea typeface="Rubik"/>
                <a:cs typeface="Rubik"/>
                <a:sym typeface="Rubik"/>
              </a:rPr>
              <a:t>נחשוני פמ"ע</a:t>
            </a:r>
            <a:endParaRPr b="1" i="1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16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0"/>
          <p:cNvSpPr txBox="1"/>
          <p:nvPr>
            <p:ph type="title"/>
          </p:nvPr>
        </p:nvSpPr>
        <p:spPr>
          <a:xfrm>
            <a:off x="13143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iw-IL">
                <a:solidFill>
                  <a:schemeClr val="accent4"/>
                </a:solidFill>
                <a:latin typeface="Rubik"/>
                <a:ea typeface="Rubik"/>
                <a:cs typeface="Rubik"/>
                <a:sym typeface="Rubik"/>
              </a:rPr>
              <a:t>מגזין פמ"ע 2030</a:t>
            </a:r>
            <a:endParaRPr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1" lang="iw-IL" sz="4000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הכל קורא בדרום</a:t>
            </a:r>
            <a:r>
              <a:rPr b="1" lang="iw-IL" sz="4000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b="1" sz="4000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70" name="Google Shape;470;p40"/>
          <p:cNvSpPr txBox="1"/>
          <p:nvPr>
            <p:ph idx="1" type="body"/>
          </p:nvPr>
        </p:nvSpPr>
        <p:spPr>
          <a:xfrm>
            <a:off x="6705650" y="1972925"/>
            <a:ext cx="5124300" cy="4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iw-IL" sz="2900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אחת לרבעון יתפרסם מגזין המתעד מיזמים, פעולות, רעיונות חדשים, תיאוריה ומעשים בנושא יישום הפמ"ע במחוז דרום, כמו גם מאמרים חדשים להעשרת הידע מהארץ ומהעולם.</a:t>
            </a:r>
            <a:endParaRPr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t/>
            </a:r>
            <a:endParaRPr sz="29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i="1" lang="iw-IL" sz="29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#</a:t>
            </a:r>
            <a:r>
              <a:rPr lang="iw-IL" sz="29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יצא קול קורא לקבלת חומרים מהשדה של הפיקוח וההדרכה </a:t>
            </a:r>
            <a:endParaRPr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t/>
            </a:r>
            <a:endParaRPr sz="29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descr="תוצאת תמונה עבור מגזין אינטרנטי" id="471" name="Google Shape;471;p40"/>
          <p:cNvSpPr/>
          <p:nvPr/>
        </p:nvSpPr>
        <p:spPr>
          <a:xfrm>
            <a:off x="446087" y="2267392"/>
            <a:ext cx="198442" cy="198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תמונה יכולה לכלול: ‏‏טקסט‏‏" id="472" name="Google Shape;47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47788" y="607359"/>
            <a:ext cx="4674552" cy="465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1"/>
          <p:cNvSpPr txBox="1"/>
          <p:nvPr>
            <p:ph type="title"/>
          </p:nvPr>
        </p:nvSpPr>
        <p:spPr>
          <a:xfrm>
            <a:off x="-121325" y="375750"/>
            <a:ext cx="5389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iw-IL" sz="5400">
                <a:solidFill>
                  <a:srgbClr val="6DCBEB"/>
                </a:solidFill>
                <a:latin typeface="Rubik"/>
                <a:ea typeface="Rubik"/>
                <a:cs typeface="Rubik"/>
                <a:sym typeface="Rubik"/>
              </a:rPr>
              <a:t>מה במפגש?</a:t>
            </a:r>
            <a:endParaRPr i="1" sz="7200"/>
          </a:p>
        </p:txBody>
      </p:sp>
      <p:sp>
        <p:nvSpPr>
          <p:cNvPr id="478" name="Google Shape;478;p41"/>
          <p:cNvSpPr txBox="1"/>
          <p:nvPr>
            <p:ph idx="1" type="body"/>
          </p:nvPr>
        </p:nvSpPr>
        <p:spPr>
          <a:xfrm>
            <a:off x="530800" y="1929050"/>
            <a:ext cx="4628700" cy="41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למה לי פמ"ע עכשיו? </a:t>
            </a:r>
            <a:endParaRPr b="1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r>
              <a:rPr lang="iw-IL" sz="24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בחירה מתוך העקרונות וחיבור אישי</a:t>
            </a:r>
            <a:endParaRPr sz="24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הצגת ההצעות</a:t>
            </a:r>
            <a:endParaRPr b="1" sz="31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דיון וקבלת הצעות נוספות למהלכים </a:t>
            </a:r>
            <a:endParaRPr b="1" sz="310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חלוקת תפקידים ויציאה לדרך</a:t>
            </a:r>
            <a:endParaRPr b="1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פדגוגיה מוטת עתיד- עיטור" id="479" name="Google Shape;47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81200" y="4064741"/>
            <a:ext cx="4559877" cy="229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2350" y="0"/>
            <a:ext cx="6809650" cy="69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1"/>
          <p:cNvSpPr/>
          <p:nvPr/>
        </p:nvSpPr>
        <p:spPr>
          <a:xfrm>
            <a:off x="5148800" y="2076100"/>
            <a:ext cx="119700" cy="7506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1"/>
          <p:cNvSpPr/>
          <p:nvPr/>
        </p:nvSpPr>
        <p:spPr>
          <a:xfrm flipH="1">
            <a:off x="5148800" y="3118338"/>
            <a:ext cx="119700" cy="399600"/>
          </a:xfrm>
          <a:prstGeom prst="rect">
            <a:avLst/>
          </a:prstGeom>
          <a:solidFill>
            <a:srgbClr val="FFD8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1"/>
          <p:cNvSpPr/>
          <p:nvPr/>
        </p:nvSpPr>
        <p:spPr>
          <a:xfrm flipH="1">
            <a:off x="5148800" y="3809575"/>
            <a:ext cx="119700" cy="75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1"/>
          <p:cNvSpPr/>
          <p:nvPr/>
        </p:nvSpPr>
        <p:spPr>
          <a:xfrm flipH="1">
            <a:off x="5148800" y="4903050"/>
            <a:ext cx="119700" cy="7506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 b="0" l="14182" r="14189" t="0"/>
          <a:stretch/>
        </p:blipFill>
        <p:spPr>
          <a:xfrm>
            <a:off x="-2199" y="0"/>
            <a:ext cx="65494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/>
          <p:nvPr/>
        </p:nvSpPr>
        <p:spPr>
          <a:xfrm>
            <a:off x="6547300" y="0"/>
            <a:ext cx="5644500" cy="6858000"/>
          </a:xfrm>
          <a:prstGeom prst="rect">
            <a:avLst/>
          </a:prstGeom>
          <a:solidFill>
            <a:srgbClr val="FFD8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5"/>
          <p:cNvSpPr txBox="1"/>
          <p:nvPr>
            <p:ph type="ctrTitle"/>
          </p:nvPr>
        </p:nvSpPr>
        <p:spPr>
          <a:xfrm>
            <a:off x="6871475" y="334675"/>
            <a:ext cx="4774200" cy="53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iw-IL" sz="5400">
                <a:solidFill>
                  <a:srgbClr val="6DCBEB"/>
                </a:solidFill>
                <a:latin typeface="Rubik"/>
                <a:ea typeface="Rubik"/>
                <a:cs typeface="Rubik"/>
                <a:sym typeface="Rubik"/>
              </a:rPr>
              <a:t>פדגוגיה מוטת עתיד בפיתוח המקצועי </a:t>
            </a:r>
            <a:endParaRPr b="1" sz="5400">
              <a:solidFill>
                <a:srgbClr val="6DCBEB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b="1" sz="5400">
              <a:solidFill>
                <a:srgbClr val="65F0F7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iw-IL" sz="3600">
                <a:solidFill>
                  <a:srgbClr val="C27BA0"/>
                </a:solidFill>
                <a:latin typeface="Rubik"/>
                <a:ea typeface="Rubik"/>
                <a:cs typeface="Rubik"/>
                <a:sym typeface="Rubik"/>
              </a:rPr>
              <a:t>למפקחים ולמדריכים, </a:t>
            </a:r>
            <a:br>
              <a:rPr b="1" lang="iw-IL" sz="3600">
                <a:solidFill>
                  <a:srgbClr val="C27BA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iw-IL" sz="3600">
                <a:solidFill>
                  <a:srgbClr val="C27BA0"/>
                </a:solidFill>
                <a:latin typeface="Rubik"/>
                <a:ea typeface="Rubik"/>
                <a:cs typeface="Rubik"/>
                <a:sym typeface="Rubik"/>
              </a:rPr>
              <a:t>מחוז דרום </a:t>
            </a:r>
            <a:endParaRPr b="1" sz="3600">
              <a:solidFill>
                <a:srgbClr val="C27BA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7" name="Google Shape;97;p15"/>
          <p:cNvSpPr txBox="1"/>
          <p:nvPr>
            <p:ph idx="1" type="subTitle"/>
          </p:nvPr>
        </p:nvSpPr>
        <p:spPr>
          <a:xfrm>
            <a:off x="7554875" y="5541750"/>
            <a:ext cx="40908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w-IL">
                <a:solidFill>
                  <a:srgbClr val="1C4587"/>
                </a:solidFill>
                <a:latin typeface="Rubik"/>
                <a:ea typeface="Rubik"/>
                <a:cs typeface="Rubik"/>
                <a:sym typeface="Rubik"/>
              </a:rPr>
              <a:t>הצעות לאישור ועדת ההיגוי </a:t>
            </a:r>
            <a:endParaRPr>
              <a:solidFill>
                <a:srgbClr val="1C4587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54612" y="4509054"/>
            <a:ext cx="423491" cy="42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832463" y="143896"/>
            <a:ext cx="1594956" cy="106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040333" y="5290593"/>
            <a:ext cx="1594956" cy="159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958222" y="1006588"/>
            <a:ext cx="1430730" cy="143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491554" y="3965800"/>
            <a:ext cx="356666" cy="44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1707131" y="2288549"/>
            <a:ext cx="694756" cy="88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2242529" y="3671373"/>
            <a:ext cx="1141191" cy="147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1598154" y="4258712"/>
            <a:ext cx="585775" cy="43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-1738733" y="3742879"/>
            <a:ext cx="637389" cy="89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-2832468" y="2658029"/>
            <a:ext cx="1039061" cy="69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-2100917" y="2609475"/>
            <a:ext cx="1038740" cy="147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-2832477" y="6119470"/>
            <a:ext cx="738536" cy="73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-3119684" y="5249312"/>
            <a:ext cx="1025745" cy="76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2"/>
          <p:cNvPicPr preferRelativeResize="0"/>
          <p:nvPr/>
        </p:nvPicPr>
        <p:blipFill rotWithShape="1">
          <a:blip r:embed="rId3">
            <a:alphaModFix/>
          </a:blip>
          <a:srcRect b="36054" l="0" r="0" t="23316"/>
          <a:stretch/>
        </p:blipFill>
        <p:spPr>
          <a:xfrm>
            <a:off x="3409950" y="2543625"/>
            <a:ext cx="5372100" cy="21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2"/>
          <p:cNvSpPr txBox="1"/>
          <p:nvPr/>
        </p:nvSpPr>
        <p:spPr>
          <a:xfrm>
            <a:off x="2771850" y="1066800"/>
            <a:ext cx="6648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מה אתם אומרים?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3"/>
          <p:cNvSpPr txBox="1"/>
          <p:nvPr>
            <p:ph type="title"/>
          </p:nvPr>
        </p:nvSpPr>
        <p:spPr>
          <a:xfrm>
            <a:off x="-121325" y="375750"/>
            <a:ext cx="5389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iw-IL" sz="5400">
                <a:solidFill>
                  <a:srgbClr val="6DCBEB"/>
                </a:solidFill>
                <a:latin typeface="Rubik"/>
                <a:ea typeface="Rubik"/>
                <a:cs typeface="Rubik"/>
                <a:sym typeface="Rubik"/>
              </a:rPr>
              <a:t>מה במפגש?</a:t>
            </a:r>
            <a:endParaRPr i="1" sz="7200"/>
          </a:p>
        </p:txBody>
      </p:sp>
      <p:sp>
        <p:nvSpPr>
          <p:cNvPr id="496" name="Google Shape;496;p43"/>
          <p:cNvSpPr txBox="1"/>
          <p:nvPr>
            <p:ph idx="1" type="body"/>
          </p:nvPr>
        </p:nvSpPr>
        <p:spPr>
          <a:xfrm>
            <a:off x="530800" y="1929050"/>
            <a:ext cx="4628700" cy="41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למה לי פמ"ע עכשיו? </a:t>
            </a:r>
            <a:endParaRPr b="1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r>
              <a:rPr lang="iw-IL" sz="24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בחירה מתוך העקרונות וחיבור אישי</a:t>
            </a:r>
            <a:endParaRPr sz="24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הצגת ההצעות</a:t>
            </a:r>
            <a:endParaRPr b="1" sz="31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דיון וקבלת הצעות נוספות למהלכים </a:t>
            </a:r>
            <a:endParaRPr b="1" sz="31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69138"/>
                </a:solidFill>
                <a:latin typeface="Rubik"/>
                <a:ea typeface="Rubik"/>
                <a:cs typeface="Rubik"/>
                <a:sym typeface="Rubik"/>
              </a:rPr>
              <a:t>חלוקת תפקידים ויציאה לדרך</a:t>
            </a:r>
            <a:endParaRPr b="1">
              <a:solidFill>
                <a:srgbClr val="E69138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פדגוגיה מוטת עתיד- עיטור" id="497" name="Google Shape;49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614650" y="4293341"/>
            <a:ext cx="4559877" cy="229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2350" y="0"/>
            <a:ext cx="6809650" cy="69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3"/>
          <p:cNvSpPr/>
          <p:nvPr/>
        </p:nvSpPr>
        <p:spPr>
          <a:xfrm>
            <a:off x="5148800" y="2076100"/>
            <a:ext cx="119700" cy="7506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3"/>
          <p:cNvSpPr/>
          <p:nvPr/>
        </p:nvSpPr>
        <p:spPr>
          <a:xfrm flipH="1">
            <a:off x="5148800" y="3118338"/>
            <a:ext cx="119700" cy="399600"/>
          </a:xfrm>
          <a:prstGeom prst="rect">
            <a:avLst/>
          </a:prstGeom>
          <a:solidFill>
            <a:srgbClr val="FFD8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3"/>
          <p:cNvSpPr/>
          <p:nvPr/>
        </p:nvSpPr>
        <p:spPr>
          <a:xfrm flipH="1">
            <a:off x="5148800" y="3809575"/>
            <a:ext cx="119700" cy="75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3"/>
          <p:cNvSpPr/>
          <p:nvPr/>
        </p:nvSpPr>
        <p:spPr>
          <a:xfrm flipH="1">
            <a:off x="5148800" y="4903050"/>
            <a:ext cx="119700" cy="7506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44"/>
          <p:cNvPicPr preferRelativeResize="0"/>
          <p:nvPr/>
        </p:nvPicPr>
        <p:blipFill rotWithShape="1">
          <a:blip r:embed="rId3">
            <a:alphaModFix/>
          </a:blip>
          <a:srcRect b="8684" l="0" r="0" t="0"/>
          <a:stretch/>
        </p:blipFill>
        <p:spPr>
          <a:xfrm>
            <a:off x="0" y="133350"/>
            <a:ext cx="6819901" cy="672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4"/>
          <p:cNvSpPr txBox="1"/>
          <p:nvPr/>
        </p:nvSpPr>
        <p:spPr>
          <a:xfrm>
            <a:off x="6648450" y="1995675"/>
            <a:ext cx="5105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iw-IL" sz="4800" u="none" cap="none" strike="noStrike">
                <a:solidFill>
                  <a:srgbClr val="E69138"/>
                </a:solidFill>
                <a:highlight>
                  <a:srgbClr val="CFE2F3"/>
                </a:highlight>
                <a:latin typeface="Rubik"/>
                <a:ea typeface="Rubik"/>
                <a:cs typeface="Rubik"/>
                <a:sym typeface="Rubik"/>
              </a:rPr>
              <a:t>איך את.ה רוצה לתרום?</a:t>
            </a:r>
            <a:endParaRPr b="0" i="0" sz="4800" u="none" cap="none" strike="noStrike">
              <a:solidFill>
                <a:srgbClr val="000000"/>
              </a:solidFill>
              <a:highlight>
                <a:srgbClr val="CFE2F3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5"/>
          <p:cNvSpPr/>
          <p:nvPr/>
        </p:nvSpPr>
        <p:spPr>
          <a:xfrm>
            <a:off x="-865575" y="0"/>
            <a:ext cx="6580500" cy="6858000"/>
          </a:xfrm>
          <a:prstGeom prst="rect">
            <a:avLst/>
          </a:prstGeom>
          <a:solidFill>
            <a:srgbClr val="8ABE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45"/>
          <p:cNvSpPr/>
          <p:nvPr/>
        </p:nvSpPr>
        <p:spPr>
          <a:xfrm>
            <a:off x="5638650" y="0"/>
            <a:ext cx="6572100" cy="6858000"/>
          </a:xfrm>
          <a:prstGeom prst="rect">
            <a:avLst/>
          </a:prstGeom>
          <a:solidFill>
            <a:srgbClr val="71B1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iw-IL">
                <a:solidFill>
                  <a:srgbClr val="FCE5CD"/>
                </a:solidFill>
                <a:latin typeface="Rubik"/>
                <a:ea typeface="Rubik"/>
                <a:cs typeface="Rubik"/>
                <a:sym typeface="Rubik"/>
              </a:rPr>
              <a:t>תודה על ההקשבה </a:t>
            </a:r>
            <a:endParaRPr b="1">
              <a:solidFill>
                <a:srgbClr val="FCE5C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16" name="Google Shape;516;p45"/>
          <p:cNvSpPr txBox="1"/>
          <p:nvPr>
            <p:ph idx="1" type="body"/>
          </p:nvPr>
        </p:nvSpPr>
        <p:spPr>
          <a:xfrm>
            <a:off x="4067175" y="5349875"/>
            <a:ext cx="4181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w-IL">
                <a:highlight>
                  <a:srgbClr val="FFF2CC"/>
                </a:highlight>
                <a:latin typeface="Rubik"/>
                <a:ea typeface="Rubik"/>
                <a:cs typeface="Rubik"/>
                <a:sym typeface="Rubik"/>
              </a:rPr>
              <a:t>נשמח מאוד לקבל אישורכם ולצאת לדרך ☺ </a:t>
            </a:r>
            <a:endParaRPr>
              <a:highlight>
                <a:srgbClr val="FFF2CC"/>
              </a:highlight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descr="תוצאת תמונה עבור לצאת לדרך חדשה" id="517" name="Google Shape;517;p4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תוצאת תמונה עבור לצאת לדרך חדשה" id="518" name="Google Shape;51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712075" y="3593243"/>
            <a:ext cx="5753100" cy="32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7125" y="1575600"/>
            <a:ext cx="405765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-121325" y="375750"/>
            <a:ext cx="5389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iw-IL" sz="5400">
                <a:solidFill>
                  <a:srgbClr val="6DCBEB"/>
                </a:solidFill>
                <a:latin typeface="Rubik"/>
                <a:ea typeface="Rubik"/>
                <a:cs typeface="Rubik"/>
                <a:sym typeface="Rubik"/>
              </a:rPr>
              <a:t>מה במפגש?</a:t>
            </a:r>
            <a:endParaRPr i="1" sz="7200"/>
          </a:p>
        </p:txBody>
      </p:sp>
      <p:sp>
        <p:nvSpPr>
          <p:cNvPr id="116" name="Google Shape;116;p16"/>
          <p:cNvSpPr txBox="1"/>
          <p:nvPr>
            <p:ph idx="1" type="body"/>
          </p:nvPr>
        </p:nvSpPr>
        <p:spPr>
          <a:xfrm>
            <a:off x="530800" y="1929050"/>
            <a:ext cx="4628700" cy="41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למה לי פמ"ע עכשיו? </a:t>
            </a:r>
            <a:endParaRPr b="1">
              <a:solidFill>
                <a:srgbClr val="E0666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r>
              <a:rPr lang="iw-IL" sz="2400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בחירה מתוך העקרונות וחיבור אישי</a:t>
            </a:r>
            <a:endParaRPr sz="2400">
              <a:solidFill>
                <a:srgbClr val="E0666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FFD80E"/>
                </a:solidFill>
                <a:latin typeface="Rubik"/>
                <a:ea typeface="Rubik"/>
                <a:cs typeface="Rubik"/>
                <a:sym typeface="Rubik"/>
              </a:rPr>
              <a:t>הצגת ההצעות</a:t>
            </a:r>
            <a:endParaRPr b="1" sz="3100">
              <a:solidFill>
                <a:srgbClr val="FFD80E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דיון וקבלת הצעות נוספות למהלכים </a:t>
            </a:r>
            <a:endParaRPr b="1" sz="310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69138"/>
                </a:solidFill>
                <a:latin typeface="Rubik"/>
                <a:ea typeface="Rubik"/>
                <a:cs typeface="Rubik"/>
                <a:sym typeface="Rubik"/>
              </a:rPr>
              <a:t>חלוקת תפקידים ויציאה לדרך</a:t>
            </a:r>
            <a:endParaRPr b="1">
              <a:solidFill>
                <a:srgbClr val="E69138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פדגוגיה מוטת עתיד- עיטור" id="117" name="Google Shape;11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81200" y="4064741"/>
            <a:ext cx="4559877" cy="229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2350" y="0"/>
            <a:ext cx="6809650" cy="69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5148800" y="2076100"/>
            <a:ext cx="119700" cy="7506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6"/>
          <p:cNvSpPr/>
          <p:nvPr/>
        </p:nvSpPr>
        <p:spPr>
          <a:xfrm flipH="1">
            <a:off x="5148800" y="3118338"/>
            <a:ext cx="119700" cy="399600"/>
          </a:xfrm>
          <a:prstGeom prst="rect">
            <a:avLst/>
          </a:prstGeom>
          <a:solidFill>
            <a:srgbClr val="FFD8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/>
          <p:nvPr/>
        </p:nvSpPr>
        <p:spPr>
          <a:xfrm flipH="1">
            <a:off x="5148800" y="3809575"/>
            <a:ext cx="119700" cy="75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/>
          <p:nvPr/>
        </p:nvSpPr>
        <p:spPr>
          <a:xfrm flipH="1">
            <a:off x="5148800" y="4903050"/>
            <a:ext cx="119700" cy="7506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type="title"/>
          </p:nvPr>
        </p:nvSpPr>
        <p:spPr>
          <a:xfrm>
            <a:off x="-121325" y="375750"/>
            <a:ext cx="5389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iw-IL" sz="5400">
                <a:solidFill>
                  <a:srgbClr val="6DCBEB"/>
                </a:solidFill>
                <a:latin typeface="Rubik"/>
                <a:ea typeface="Rubik"/>
                <a:cs typeface="Rubik"/>
                <a:sym typeface="Rubik"/>
              </a:rPr>
              <a:t>מה במפגש?</a:t>
            </a:r>
            <a:endParaRPr i="1" sz="7200"/>
          </a:p>
        </p:txBody>
      </p:sp>
      <p:sp>
        <p:nvSpPr>
          <p:cNvPr id="128" name="Google Shape;128;p17"/>
          <p:cNvSpPr txBox="1"/>
          <p:nvPr>
            <p:ph idx="1" type="body"/>
          </p:nvPr>
        </p:nvSpPr>
        <p:spPr>
          <a:xfrm>
            <a:off x="530800" y="1929050"/>
            <a:ext cx="4628700" cy="41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למה לי פמ"ע עכשיו? </a:t>
            </a:r>
            <a:endParaRPr b="1">
              <a:solidFill>
                <a:srgbClr val="E0666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</a:pPr>
            <a:r>
              <a:rPr lang="iw-IL" sz="2400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בחירה מתוך העקרונות וחיבור אישי</a:t>
            </a:r>
            <a:endParaRPr sz="2400">
              <a:solidFill>
                <a:srgbClr val="E0666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הצגת ההצעות</a:t>
            </a:r>
            <a:endParaRPr b="1" sz="31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דיון וקבלת הצעות נוספות למהלכים </a:t>
            </a:r>
            <a:endParaRPr b="1" sz="310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w-IL" sz="310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חלוקת תפקידים ויציאה לדרך</a:t>
            </a:r>
            <a:endParaRPr b="1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פדגוגיה מוטת עתיד- עיטור" id="129" name="Google Shape;12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81200" y="4064741"/>
            <a:ext cx="4559877" cy="229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2350" y="0"/>
            <a:ext cx="6809650" cy="69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/>
          <p:nvPr/>
        </p:nvSpPr>
        <p:spPr>
          <a:xfrm>
            <a:off x="5148800" y="2076100"/>
            <a:ext cx="119700" cy="7506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7"/>
          <p:cNvSpPr/>
          <p:nvPr/>
        </p:nvSpPr>
        <p:spPr>
          <a:xfrm flipH="1">
            <a:off x="5148800" y="3118338"/>
            <a:ext cx="119700" cy="399600"/>
          </a:xfrm>
          <a:prstGeom prst="rect">
            <a:avLst/>
          </a:prstGeom>
          <a:solidFill>
            <a:srgbClr val="FFD8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7"/>
          <p:cNvSpPr/>
          <p:nvPr/>
        </p:nvSpPr>
        <p:spPr>
          <a:xfrm flipH="1">
            <a:off x="5148800" y="3809575"/>
            <a:ext cx="119700" cy="75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7"/>
          <p:cNvSpPr/>
          <p:nvPr/>
        </p:nvSpPr>
        <p:spPr>
          <a:xfrm flipH="1">
            <a:off x="5148800" y="4903050"/>
            <a:ext cx="119700" cy="7506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4700" y="2468450"/>
            <a:ext cx="5362575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3038538" y="1009650"/>
            <a:ext cx="6114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iw-IL" sz="6000" u="none" cap="none" strike="noStrike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פמ"ע</a:t>
            </a:r>
            <a:endParaRPr b="1" i="0" sz="6000" u="none" cap="none" strike="noStrike">
              <a:solidFill>
                <a:srgbClr val="E06666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4700" y="2468450"/>
            <a:ext cx="5362575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3038538" y="1009650"/>
            <a:ext cx="6114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iw-IL" sz="6000" u="none" cap="none" strike="noStrike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פ </a:t>
            </a:r>
            <a:r>
              <a:rPr b="0" i="0" lang="iw-IL" sz="6000" u="none" cap="none" strike="noStrike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מה??</a:t>
            </a:r>
            <a:endParaRPr b="0" i="0" sz="6000" u="none" cap="none" strike="noStrike">
              <a:solidFill>
                <a:srgbClr val="E06666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4700" y="2468450"/>
            <a:ext cx="5362575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/>
        </p:nvSpPr>
        <p:spPr>
          <a:xfrm>
            <a:off x="3038538" y="1009650"/>
            <a:ext cx="6114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iw-IL" sz="6000" u="none" cap="none" strike="noStrike">
                <a:solidFill>
                  <a:srgbClr val="E06666"/>
                </a:solidFill>
                <a:latin typeface="Rubik"/>
                <a:ea typeface="Rubik"/>
                <a:cs typeface="Rubik"/>
                <a:sym typeface="Rubik"/>
              </a:rPr>
              <a:t>פמ"ע</a:t>
            </a:r>
            <a:endParaRPr b="1" i="0" sz="6000" u="none" cap="none" strike="noStrike">
              <a:solidFill>
                <a:srgbClr val="E0666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6553202" y="1924050"/>
            <a:ext cx="16002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03D0CD"/>
                </a:solidFill>
                <a:latin typeface="Rubik"/>
                <a:ea typeface="Rubik"/>
                <a:cs typeface="Rubik"/>
                <a:sym typeface="Rubik"/>
              </a:rPr>
              <a:t>פדגוגיה</a:t>
            </a:r>
            <a:endParaRPr b="1" i="0" sz="3000" u="none" cap="none" strike="noStrike">
              <a:solidFill>
                <a:srgbClr val="03D0C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5410195" y="1924050"/>
            <a:ext cx="1143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6AA84F"/>
                </a:solidFill>
                <a:latin typeface="Rubik"/>
                <a:ea typeface="Rubik"/>
                <a:cs typeface="Rubik"/>
                <a:sym typeface="Rubik"/>
              </a:rPr>
              <a:t>מוטת</a:t>
            </a:r>
            <a:endParaRPr b="1" i="0" sz="3000" u="none" cap="none" strike="noStrike">
              <a:solidFill>
                <a:srgbClr val="6AA84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4267188" y="1924050"/>
            <a:ext cx="1143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rgbClr val="F1C232"/>
                </a:solidFill>
                <a:latin typeface="Rubik"/>
                <a:ea typeface="Rubik"/>
                <a:cs typeface="Rubik"/>
                <a:sym typeface="Rubik"/>
              </a:rPr>
              <a:t>עתיד</a:t>
            </a:r>
            <a:endParaRPr b="1" i="0" sz="3000" u="none" cap="none" strike="noStrike">
              <a:solidFill>
                <a:srgbClr val="F1C23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/>
          <p:nvPr/>
        </p:nvSpPr>
        <p:spPr>
          <a:xfrm>
            <a:off x="5196025" y="2400300"/>
            <a:ext cx="901200" cy="948600"/>
          </a:xfrm>
          <a:prstGeom prst="ellipse">
            <a:avLst/>
          </a:prstGeom>
          <a:gradFill>
            <a:gsLst>
              <a:gs pos="0">
                <a:srgbClr val="F9CB9C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1"/>
          <p:cNvSpPr/>
          <p:nvPr/>
        </p:nvSpPr>
        <p:spPr>
          <a:xfrm>
            <a:off x="4049875" y="3861450"/>
            <a:ext cx="901200" cy="948600"/>
          </a:xfrm>
          <a:prstGeom prst="ellipse">
            <a:avLst/>
          </a:prstGeom>
          <a:gradFill>
            <a:gsLst>
              <a:gs pos="0">
                <a:srgbClr val="D5A6B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2043425" y="2985150"/>
            <a:ext cx="1118400" cy="1177200"/>
          </a:xfrm>
          <a:prstGeom prst="ellipse">
            <a:avLst/>
          </a:prstGeom>
          <a:gradFill>
            <a:gsLst>
              <a:gs pos="0">
                <a:srgbClr val="FFE599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9448800" y="857250"/>
            <a:ext cx="723900" cy="762000"/>
          </a:xfrm>
          <a:prstGeom prst="ellipse">
            <a:avLst/>
          </a:prstGeom>
          <a:gradFill>
            <a:gsLst>
              <a:gs pos="0">
                <a:srgbClr val="03D0C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1"/>
          <p:cNvSpPr/>
          <p:nvPr/>
        </p:nvSpPr>
        <p:spPr>
          <a:xfrm>
            <a:off x="4957675" y="4018977"/>
            <a:ext cx="1377900" cy="17412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F9CB9C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1"/>
          <p:cNvSpPr/>
          <p:nvPr/>
        </p:nvSpPr>
        <p:spPr>
          <a:xfrm>
            <a:off x="7696200" y="2795386"/>
            <a:ext cx="1295400" cy="25380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6D9EEB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תוצאת תמונה עבור פדגוגיה מוטת עתיד" id="166" name="Google Shape;16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66750" y="0"/>
            <a:ext cx="431074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/>
          <p:nvPr/>
        </p:nvSpPr>
        <p:spPr>
          <a:xfrm>
            <a:off x="8991600" y="2047800"/>
            <a:ext cx="1638300" cy="25380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03D0C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1"/>
          <p:cNvSpPr/>
          <p:nvPr/>
        </p:nvSpPr>
        <p:spPr>
          <a:xfrm>
            <a:off x="6335600" y="4906100"/>
            <a:ext cx="1512900" cy="19518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B6D7A8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3852775" y="5299036"/>
            <a:ext cx="1295400" cy="13692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D5A6BD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/>
          <p:nvPr/>
        </p:nvSpPr>
        <p:spPr>
          <a:xfrm>
            <a:off x="1421550" y="5040635"/>
            <a:ext cx="2173800" cy="1741200"/>
          </a:xfrm>
          <a:prstGeom prst="trapezoid">
            <a:avLst>
              <a:gd fmla="val 25000" name="adj"/>
            </a:avLst>
          </a:prstGeom>
          <a:gradFill>
            <a:gsLst>
              <a:gs pos="0">
                <a:srgbClr val="FFE599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/>
          <p:nvPr/>
        </p:nvSpPr>
        <p:spPr>
          <a:xfrm>
            <a:off x="7981950" y="1485900"/>
            <a:ext cx="723900" cy="762000"/>
          </a:xfrm>
          <a:prstGeom prst="ellipse">
            <a:avLst/>
          </a:prstGeom>
          <a:gradFill>
            <a:gsLst>
              <a:gs pos="0">
                <a:srgbClr val="6D9EEB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6641700" y="2771700"/>
            <a:ext cx="1118400" cy="1177200"/>
          </a:xfrm>
          <a:prstGeom prst="ellipse">
            <a:avLst/>
          </a:prstGeom>
          <a:gradFill>
            <a:gsLst>
              <a:gs pos="0">
                <a:srgbClr val="B6D7A8">
                  <a:alpha val="46274"/>
                </a:srgbClr>
              </a:gs>
              <a:gs pos="100000">
                <a:srgbClr val="FFFFFF">
                  <a:alpha val="46274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626" y="-323850"/>
            <a:ext cx="9726474" cy="604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/>
          <p:nvPr/>
        </p:nvSpPr>
        <p:spPr>
          <a:xfrm>
            <a:off x="9286800" y="3781350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פרסונליות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7743750" y="4548125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שיתופיות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6272900" y="6144500"/>
            <a:ext cx="1638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אי - פורמליות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5069400" y="4952375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גלוקליות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3900313" y="5965100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תמורתיות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1810313" y="5965100"/>
            <a:ext cx="120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w-IL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תכלול</a:t>
            </a:r>
            <a:endParaRPr b="1" i="0" sz="18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